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1590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30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9144000" cy="5143500"/>
  <p:embeddedFontLst>
    <p:embeddedFont>
      <p:font typeface="Cambria Math" panose="02040503050406030204" pitchFamily="18" charset="0"/>
      <p:regular r:id="rId47"/>
    </p:embeddedFont>
    <p:embeddedFont>
      <p:font typeface="Helvetica Neue" charset="0"/>
      <p:regular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Vazir" panose="020B0603030804020204" pitchFamily="34" charset="-78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5930" autoAdjust="0"/>
  </p:normalViewPr>
  <p:slideViewPr>
    <p:cSldViewPr>
      <p:cViewPr varScale="1">
        <p:scale>
          <a:sx n="121" d="100"/>
          <a:sy n="121" d="100"/>
        </p:scale>
        <p:origin x="1242" y="9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12424-FED1-4FB2-B40C-5A18540C17F3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D54BC-279F-43C7-9AA3-EABB68F21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14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D54BC-279F-43C7-9AA3-EABB68F211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5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D54BC-279F-43C7-9AA3-EABB68F211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3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D54BC-279F-43C7-9AA3-EABB68F211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3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6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همینطور که عمق افزایش می‌یابد، احتمال رسیدن به یک گره جستجوی داده شده کم می‌شود</a:t>
            </a:r>
            <a:endParaRPr lang="en-US" sz="16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بنابراین </a:t>
            </a: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مفید بودن جستجو کاهش می‌یابد</a:t>
            </a: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بنابراین کم کردن عمق کمتر آسیب </a:t>
            </a:r>
            <a:r>
              <a:rPr lang="fa-IR" sz="1400" dirty="0" err="1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می‌زند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ولی هرس </a:t>
            </a:r>
            <a:r>
              <a:rPr lang="fa-IR" sz="1400" dirty="0" err="1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سخت‌تر</a:t>
            </a: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می‌شود...</a:t>
            </a:r>
            <a: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D54BC-279F-43C7-9AA3-EABB68F211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17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D54BC-279F-43C7-9AA3-EABB68F211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7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D54BC-279F-43C7-9AA3-EABB68F211F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1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D54BC-279F-43C7-9AA3-EABB68F211F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6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D54BC-279F-43C7-9AA3-EABB68F211F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584-B6F5-4D60-9604-28869A2B26A0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939975"/>
            <a:ext cx="6858000" cy="69249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7825" y="9944100"/>
            <a:ext cx="1736725" cy="276999"/>
          </a:xfrm>
        </p:spPr>
        <p:txBody>
          <a:bodyPr/>
          <a:lstStyle/>
          <a:p>
            <a:fld id="{8DBC0958-7987-4DF0-B0DC-A431EDAAA531}" type="datetime1">
              <a:rPr lang="en-US" smtClean="0"/>
              <a:t>10/13/2024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68575" y="9944100"/>
            <a:ext cx="2417763" cy="276999"/>
          </a:xfrm>
        </p:spPr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38775" y="9944100"/>
            <a:ext cx="1736725" cy="276999"/>
          </a:xfrm>
        </p:spPr>
        <p:txBody>
          <a:bodyPr/>
          <a:lstStyle/>
          <a:p>
            <a:fld id="{E090F9AB-FE22-43E2-87A6-E09D14818F7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9233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E2D51-A723-4767-A253-007CA0F52C2D}" type="datetime1">
              <a:rPr lang="en-US" smtClean="0"/>
              <a:t>10/13/2024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1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45.png"/><Relationship Id="rId4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wmf"/><Relationship Id="rId4" Type="http://schemas.openxmlformats.org/officeDocument/2006/relationships/image" Target="../media/image4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703EE5-9B9B-A406-E1A3-D251B1F533CB}"/>
              </a:ext>
            </a:extLst>
          </p:cNvPr>
          <p:cNvSpPr txBox="1">
            <a:spLocks/>
          </p:cNvSpPr>
          <p:nvPr/>
        </p:nvSpPr>
        <p:spPr>
          <a:xfrm>
            <a:off x="499467" y="311379"/>
            <a:ext cx="8145066" cy="64651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700" dirty="0">
                <a:solidFill>
                  <a:srgbClr val="0070C0"/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مبانی و کاربردهای هوش مصنوعی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5711C5-6AC7-48E7-45C8-28EDA0F7C337}"/>
              </a:ext>
            </a:extLst>
          </p:cNvPr>
          <p:cNvSpPr txBox="1">
            <a:spLocks/>
          </p:cNvSpPr>
          <p:nvPr/>
        </p:nvSpPr>
        <p:spPr>
          <a:xfrm>
            <a:off x="1143000" y="3759806"/>
            <a:ext cx="6615113" cy="25743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500" dirty="0">
                <a:latin typeface="Vazir" panose="020B0604020202020204" pitchFamily="34" charset="-78"/>
                <a:cs typeface="Vazir" panose="020B0604020202020204" pitchFamily="34" charset="-78"/>
              </a:rPr>
              <a:t>مدرس: مهدی جوانمردی</a:t>
            </a:r>
          </a:p>
        </p:txBody>
      </p:sp>
      <p:pic>
        <p:nvPicPr>
          <p:cNvPr id="8" name="Picture 7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924C8799-705D-550C-0F3C-574377797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5"/>
          <a:stretch/>
        </p:blipFill>
        <p:spPr>
          <a:xfrm>
            <a:off x="6015667" y="4030179"/>
            <a:ext cx="364963" cy="35465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B53129-584D-1760-6551-8970D28A3E5A}"/>
              </a:ext>
            </a:extLst>
          </p:cNvPr>
          <p:cNvSpPr txBox="1">
            <a:spLocks/>
          </p:cNvSpPr>
          <p:nvPr/>
        </p:nvSpPr>
        <p:spPr>
          <a:xfrm>
            <a:off x="2754171" y="4149367"/>
            <a:ext cx="3392771" cy="318934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500" dirty="0">
                <a:latin typeface="Vazir" panose="020B0604020202020204" pitchFamily="34" charset="-78"/>
                <a:cs typeface="Vazir" panose="020B0604020202020204" pitchFamily="34" charset="-78"/>
              </a:rPr>
              <a:t>دانشکده مهندسی کامپیوتر دانشگاه صنعتی امیرکبیر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A230723-D5DF-A983-AFE3-A7148D6CB480}"/>
              </a:ext>
            </a:extLst>
          </p:cNvPr>
          <p:cNvSpPr txBox="1">
            <a:spLocks/>
          </p:cNvSpPr>
          <p:nvPr/>
        </p:nvSpPr>
        <p:spPr>
          <a:xfrm>
            <a:off x="3243744" y="4773664"/>
            <a:ext cx="2656513" cy="25743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825" dirty="0">
                <a:solidFill>
                  <a:schemeClr val="bg1">
                    <a:lumMod val="50000"/>
                  </a:schemeClr>
                </a:solidFill>
                <a:latin typeface="Vazir" panose="020B0604020202020204" pitchFamily="34" charset="-78"/>
                <a:cs typeface="Vazir" panose="020B0604020202020204" pitchFamily="34" charset="-78"/>
              </a:rPr>
              <a:t>(الهام گرفته از محتوای درس هوش مصنوعی دانشگاه برکلی)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6936863-2C4D-B2E0-B922-B2E631FCF5B7}"/>
              </a:ext>
            </a:extLst>
          </p:cNvPr>
          <p:cNvSpPr txBox="1">
            <a:spLocks/>
          </p:cNvSpPr>
          <p:nvPr/>
        </p:nvSpPr>
        <p:spPr>
          <a:xfrm>
            <a:off x="1143000" y="999184"/>
            <a:ext cx="6858000" cy="6465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azir" panose="020B0603030804020204" pitchFamily="34" charset="-78"/>
                <a:ea typeface="+mn-ea"/>
                <a:cs typeface="Vazir" panose="020B0603030804020204" pitchFamily="34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700" dirty="0">
                <a:latin typeface="Vazir" panose="020B0604020202020204" pitchFamily="34" charset="-78"/>
                <a:cs typeface="Vazir" panose="020B0604020202020204" pitchFamily="34" charset="-78"/>
              </a:rPr>
              <a:t>جستجوی خصمانه </a:t>
            </a:r>
            <a:r>
              <a:rPr lang="en-US" sz="2700" dirty="0">
                <a:latin typeface="Vazir" panose="020B0604020202020204" pitchFamily="34" charset="-78"/>
                <a:cs typeface="Vazir" panose="020B0604020202020204" pitchFamily="34" charset="-78"/>
              </a:rPr>
              <a:t>2</a:t>
            </a:r>
            <a:r>
              <a:rPr lang="fa-IR" sz="2700" dirty="0">
                <a:latin typeface="Vazir" panose="020B0604020202020204" pitchFamily="34" charset="-78"/>
                <a:cs typeface="Vazir" panose="020B0604020202020204" pitchFamily="34" charset="-78"/>
              </a:rPr>
              <a:t> – عدم قطعیت </a:t>
            </a:r>
            <a:r>
              <a:rPr lang="fa-IR" sz="1350" dirty="0">
                <a:latin typeface="Vazir" panose="020B0604020202020204" pitchFamily="34" charset="-78"/>
                <a:cs typeface="Vazir" panose="020B0604020202020204" pitchFamily="34" charset="-78"/>
              </a:rPr>
              <a:t>(فصل 5.2 الی 5.5)</a:t>
            </a:r>
            <a:endParaRPr lang="fa-IR" sz="2700" dirty="0">
              <a:latin typeface="Vazir" panose="020B0604020202020204" pitchFamily="34" charset="-78"/>
              <a:cs typeface="Vazir" panose="020B0604020202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49C9E-6A71-9E19-3CD0-7308463F34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6" t="5649" r="10407" b="10288"/>
          <a:stretch/>
        </p:blipFill>
        <p:spPr>
          <a:xfrm>
            <a:off x="2963993" y="1404032"/>
            <a:ext cx="2936264" cy="22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fficeArt object" descr="کتاب مرجع"/>
          <p:cNvSpPr txBox="1"/>
          <p:nvPr/>
        </p:nvSpPr>
        <p:spPr>
          <a:xfrm>
            <a:off x="2711450" y="195486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هرس </a:t>
            </a:r>
            <a:r>
              <a:rPr lang="en-US" sz="2400" b="1" dirty="0" err="1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 ؟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71"/>
          <a:stretch/>
        </p:blipFill>
        <p:spPr>
          <a:xfrm>
            <a:off x="571500" y="1219987"/>
            <a:ext cx="3845173" cy="3034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D9C958-C98A-C0EA-E48B-F286C791B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26" y="1317886"/>
            <a:ext cx="4015190" cy="2838865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8463C26C-874F-B478-772D-93FFA591B7D5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9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10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fficeArt object" descr="کتاب مرجع"/>
          <p:cNvSpPr txBox="1"/>
          <p:nvPr/>
        </p:nvSpPr>
        <p:spPr>
          <a:xfrm>
            <a:off x="1475656" y="192454"/>
            <a:ext cx="6105171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 با عمق محدود (</a:t>
            </a: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Depth-Limited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B370E78F-800A-4782-5370-1343EA4D949B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3" name="AutoShape 27">
            <a:extLst>
              <a:ext uri="{FF2B5EF4-FFF2-40B4-BE49-F238E27FC236}">
                <a16:creationId xmlns:a16="http://schemas.microsoft.com/office/drawing/2014/main" id="{76AFAFF9-A6CB-534A-1081-563C5E035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261" y="1059582"/>
            <a:ext cx="241075" cy="188993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5" name="AutoShape 28">
            <a:extLst>
              <a:ext uri="{FF2B5EF4-FFF2-40B4-BE49-F238E27FC236}">
                <a16:creationId xmlns:a16="http://schemas.microsoft.com/office/drawing/2014/main" id="{CBDA99B1-A743-75E0-926F-DB8033291028}"/>
              </a:ext>
            </a:extLst>
          </p:cNvPr>
          <p:cNvCxnSpPr>
            <a:cxnSpLocks noChangeShapeType="1"/>
            <a:stCxn id="3" idx="3"/>
            <a:endCxn id="12" idx="0"/>
          </p:cNvCxnSpPr>
          <p:nvPr/>
        </p:nvCxnSpPr>
        <p:spPr bwMode="auto">
          <a:xfrm flipH="1">
            <a:off x="3745649" y="1248575"/>
            <a:ext cx="482149" cy="3792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" name="AutoShape 29">
            <a:extLst>
              <a:ext uri="{FF2B5EF4-FFF2-40B4-BE49-F238E27FC236}">
                <a16:creationId xmlns:a16="http://schemas.microsoft.com/office/drawing/2014/main" id="{24A57023-EB94-41B5-3C28-2455BB8849F6}"/>
              </a:ext>
            </a:extLst>
          </p:cNvPr>
          <p:cNvCxnSpPr>
            <a:cxnSpLocks noChangeShapeType="1"/>
            <a:stCxn id="3" idx="3"/>
            <a:endCxn id="13" idx="0"/>
          </p:cNvCxnSpPr>
          <p:nvPr/>
        </p:nvCxnSpPr>
        <p:spPr bwMode="auto">
          <a:xfrm>
            <a:off x="4227798" y="1248575"/>
            <a:ext cx="483488" cy="3792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" name="AutoShape 30">
            <a:extLst>
              <a:ext uri="{FF2B5EF4-FFF2-40B4-BE49-F238E27FC236}">
                <a16:creationId xmlns:a16="http://schemas.microsoft.com/office/drawing/2014/main" id="{4709CE68-83A4-62FC-FE66-E9BEFDC4231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03235" y="1864116"/>
            <a:ext cx="242414" cy="61685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31">
            <a:extLst>
              <a:ext uri="{FF2B5EF4-FFF2-40B4-BE49-F238E27FC236}">
                <a16:creationId xmlns:a16="http://schemas.microsoft.com/office/drawing/2014/main" id="{F831ECB1-0289-47BA-061B-7BEAFAB31A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5649" y="1864116"/>
            <a:ext cx="192860" cy="61685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32">
            <a:extLst>
              <a:ext uri="{FF2B5EF4-FFF2-40B4-BE49-F238E27FC236}">
                <a16:creationId xmlns:a16="http://schemas.microsoft.com/office/drawing/2014/main" id="{097DCB4A-023C-000E-DC39-26AEDE9C89D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70212" y="1864116"/>
            <a:ext cx="241075" cy="61685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33">
            <a:extLst>
              <a:ext uri="{FF2B5EF4-FFF2-40B4-BE49-F238E27FC236}">
                <a16:creationId xmlns:a16="http://schemas.microsoft.com/office/drawing/2014/main" id="{A7D53855-9B95-271F-9342-48E85F4657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11287" y="1864116"/>
            <a:ext cx="241075" cy="61685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Oval 34">
            <a:extLst>
              <a:ext uri="{FF2B5EF4-FFF2-40B4-BE49-F238E27FC236}">
                <a16:creationId xmlns:a16="http://schemas.microsoft.com/office/drawing/2014/main" id="{9DD0AA2B-2D86-841E-6CA1-5B7F94588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3772" y="1627874"/>
            <a:ext cx="242414" cy="236241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Oval 35">
            <a:extLst>
              <a:ext uri="{FF2B5EF4-FFF2-40B4-BE49-F238E27FC236}">
                <a16:creationId xmlns:a16="http://schemas.microsoft.com/office/drawing/2014/main" id="{187587F2-1E5B-2BCE-3FDD-8CCA0E100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0749" y="1627874"/>
            <a:ext cx="241075" cy="236241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4" name="Picture 36">
            <a:extLst>
              <a:ext uri="{FF2B5EF4-FFF2-40B4-BE49-F238E27FC236}">
                <a16:creationId xmlns:a16="http://schemas.microsoft.com/office/drawing/2014/main" id="{002BD16B-6600-1365-F482-55E1DA66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7187" y="1627874"/>
            <a:ext cx="216967" cy="16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7">
            <a:extLst>
              <a:ext uri="{FF2B5EF4-FFF2-40B4-BE49-F238E27FC236}">
                <a16:creationId xmlns:a16="http://schemas.microsoft.com/office/drawing/2014/main" id="{F57DBDD2-032B-2350-5B3F-86BDE45B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5223" y="2528216"/>
            <a:ext cx="198217" cy="174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8">
            <a:extLst>
              <a:ext uri="{FF2B5EF4-FFF2-40B4-BE49-F238E27FC236}">
                <a16:creationId xmlns:a16="http://schemas.microsoft.com/office/drawing/2014/main" id="{A38F0A48-DC8A-3261-0DBB-1338104B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5134" y="1059582"/>
            <a:ext cx="216967" cy="18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40">
            <a:extLst>
              <a:ext uri="{FF2B5EF4-FFF2-40B4-BE49-F238E27FC236}">
                <a16:creationId xmlns:a16="http://schemas.microsoft.com/office/drawing/2014/main" id="{2D4B8D0C-5BD3-80E4-6F02-BB1385AE3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6186" y="2480968"/>
            <a:ext cx="241075" cy="236241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41">
            <a:extLst>
              <a:ext uri="{FF2B5EF4-FFF2-40B4-BE49-F238E27FC236}">
                <a16:creationId xmlns:a16="http://schemas.microsoft.com/office/drawing/2014/main" id="{613D3870-0333-8D3D-5942-BF5C8D698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336" y="2480968"/>
            <a:ext cx="242414" cy="236241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42">
            <a:extLst>
              <a:ext uri="{FF2B5EF4-FFF2-40B4-BE49-F238E27FC236}">
                <a16:creationId xmlns:a16="http://schemas.microsoft.com/office/drawing/2014/main" id="{84D8056E-E9AD-FC17-DC85-3043DAFF7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824" y="2480968"/>
            <a:ext cx="242414" cy="236241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20" name="AutoShape 43">
            <a:extLst>
              <a:ext uri="{FF2B5EF4-FFF2-40B4-BE49-F238E27FC236}">
                <a16:creationId xmlns:a16="http://schemas.microsoft.com/office/drawing/2014/main" id="{92077825-8AA5-319A-0616-312B814BA0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1270" y="2697522"/>
            <a:ext cx="241075" cy="61685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Line 44">
            <a:extLst>
              <a:ext uri="{FF2B5EF4-FFF2-40B4-BE49-F238E27FC236}">
                <a16:creationId xmlns:a16="http://schemas.microsoft.com/office/drawing/2014/main" id="{5879820D-814E-07E7-9CBC-E166A33362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8411" y="2697522"/>
            <a:ext cx="192860" cy="629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AutoShape 45">
            <a:extLst>
              <a:ext uri="{FF2B5EF4-FFF2-40B4-BE49-F238E27FC236}">
                <a16:creationId xmlns:a16="http://schemas.microsoft.com/office/drawing/2014/main" id="{19FAA35F-1A5E-D8D7-026A-E5E6D9C27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838" y="3327499"/>
            <a:ext cx="241075" cy="188993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46">
            <a:extLst>
              <a:ext uri="{FF2B5EF4-FFF2-40B4-BE49-F238E27FC236}">
                <a16:creationId xmlns:a16="http://schemas.microsoft.com/office/drawing/2014/main" id="{351E676A-B945-C811-E6BA-4FC783DA9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7187" y="3327499"/>
            <a:ext cx="216967" cy="18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AutoShape 47">
            <a:extLst>
              <a:ext uri="{FF2B5EF4-FFF2-40B4-BE49-F238E27FC236}">
                <a16:creationId xmlns:a16="http://schemas.microsoft.com/office/drawing/2014/main" id="{C2CAAF29-639A-D6E1-9311-AA6FC52DAD4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241970" y="3592933"/>
            <a:ext cx="251991" cy="991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" name="Oval 39">
            <a:extLst>
              <a:ext uri="{FF2B5EF4-FFF2-40B4-BE49-F238E27FC236}">
                <a16:creationId xmlns:a16="http://schemas.microsoft.com/office/drawing/2014/main" id="{F3AA3423-5AB0-B07F-4AEA-7666DC09D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697" y="2480968"/>
            <a:ext cx="241075" cy="236241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6" name="AutoShape 45">
            <a:extLst>
              <a:ext uri="{FF2B5EF4-FFF2-40B4-BE49-F238E27FC236}">
                <a16:creationId xmlns:a16="http://schemas.microsoft.com/office/drawing/2014/main" id="{7C692FDD-CB62-0672-5ED1-9CA1303C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915" y="3327499"/>
            <a:ext cx="241075" cy="188993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27" name="AutoShape 47">
            <a:extLst>
              <a:ext uri="{FF2B5EF4-FFF2-40B4-BE49-F238E27FC236}">
                <a16:creationId xmlns:a16="http://schemas.microsoft.com/office/drawing/2014/main" id="{34F723F0-735C-426D-FF5C-8B060E3AB3A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712065" y="3583558"/>
            <a:ext cx="251991" cy="11785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Line 48">
            <a:extLst>
              <a:ext uri="{FF2B5EF4-FFF2-40B4-BE49-F238E27FC236}">
                <a16:creationId xmlns:a16="http://schemas.microsoft.com/office/drawing/2014/main" id="{7233CA71-5203-2661-C008-5558B5DBC4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4130" y="3516492"/>
            <a:ext cx="75001" cy="2519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9" name="TextBox 33">
            <a:extLst>
              <a:ext uri="{FF2B5EF4-FFF2-40B4-BE49-F238E27FC236}">
                <a16:creationId xmlns:a16="http://schemas.microsoft.com/office/drawing/2014/main" id="{A660BD8D-2335-1255-E033-A348CD16D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7531" y="3264502"/>
            <a:ext cx="294340" cy="305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0" name="TextBox 34">
            <a:extLst>
              <a:ext uri="{FF2B5EF4-FFF2-40B4-BE49-F238E27FC236}">
                <a16:creationId xmlns:a16="http://schemas.microsoft.com/office/drawing/2014/main" id="{AD793C22-7D18-B529-BEC3-1554DC58C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0379" y="3957476"/>
            <a:ext cx="294340" cy="305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DB8B18-9EF4-DE7E-5DA7-EB8E15B1B8CA}"/>
              </a:ext>
            </a:extLst>
          </p:cNvPr>
          <p:cNvSpPr/>
          <p:nvPr/>
        </p:nvSpPr>
        <p:spPr>
          <a:xfrm>
            <a:off x="3125551" y="4398460"/>
            <a:ext cx="642866" cy="44098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CE6088B7-10B5-30F7-AAC8-B9BA3FBC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1277" y="4398460"/>
            <a:ext cx="642866" cy="44098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dirty="0">
                <a:latin typeface="Calibri"/>
                <a:cs typeface="Calibri"/>
              </a:rPr>
              <a:t>362</a:t>
            </a:r>
          </a:p>
        </p:txBody>
      </p:sp>
      <p:sp>
        <p:nvSpPr>
          <p:cNvPr id="33" name="TextBox 40">
            <a:extLst>
              <a:ext uri="{FF2B5EF4-FFF2-40B4-BE49-F238E27FC236}">
                <a16:creationId xmlns:a16="http://schemas.microsoft.com/office/drawing/2014/main" id="{236AA496-5790-9503-DFAF-6AE138B0F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251" y="4407648"/>
            <a:ext cx="294340" cy="305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4" name="Freeform 42">
            <a:extLst>
              <a:ext uri="{FF2B5EF4-FFF2-40B4-BE49-F238E27FC236}">
                <a16:creationId xmlns:a16="http://schemas.microsoft.com/office/drawing/2014/main" id="{3B6C6DD6-B8CA-5118-7156-136E72BE96F8}"/>
              </a:ext>
            </a:extLst>
          </p:cNvPr>
          <p:cNvSpPr/>
          <p:nvPr/>
        </p:nvSpPr>
        <p:spPr>
          <a:xfrm>
            <a:off x="3191177" y="3530930"/>
            <a:ext cx="291968" cy="857031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BF1852-CC4A-72FE-C6DA-7ACA2AA72BEF}"/>
              </a:ext>
            </a:extLst>
          </p:cNvPr>
          <p:cNvSpPr/>
          <p:nvPr/>
        </p:nvSpPr>
        <p:spPr>
          <a:xfrm>
            <a:off x="3125551" y="3327499"/>
            <a:ext cx="385719" cy="314989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D55169-B274-E59F-3385-C57E4A397EF9}"/>
              </a:ext>
            </a:extLst>
          </p:cNvPr>
          <p:cNvSpPr/>
          <p:nvPr/>
        </p:nvSpPr>
        <p:spPr>
          <a:xfrm>
            <a:off x="3639844" y="3327499"/>
            <a:ext cx="385719" cy="314989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37" name="Rounded Rectangular Callout 41">
            <a:extLst>
              <a:ext uri="{FF2B5EF4-FFF2-40B4-BE49-F238E27FC236}">
                <a16:creationId xmlns:a16="http://schemas.microsoft.com/office/drawing/2014/main" id="{D4185649-3150-2C09-1FD3-7831610D7837}"/>
              </a:ext>
            </a:extLst>
          </p:cNvPr>
          <p:cNvSpPr/>
          <p:nvPr/>
        </p:nvSpPr>
        <p:spPr>
          <a:xfrm>
            <a:off x="4218422" y="3012511"/>
            <a:ext cx="2009761" cy="1322952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r" rtl="1">
              <a:defRPr/>
            </a:pPr>
            <a:r>
              <a:rPr lang="fa-IR" sz="1400" dirty="0">
                <a:latin typeface="Vazir" panose="020B0603030804020204" pitchFamily="34" charset="-78"/>
                <a:cs typeface="Vazir" panose="020B0603030804020204" pitchFamily="34" charset="-78"/>
              </a:rPr>
              <a:t>تخمین مقدار واقعی </a:t>
            </a:r>
            <a:r>
              <a:rPr lang="en-US" sz="1400" b="1" dirty="0" err="1">
                <a:latin typeface="Vazir" panose="020B0603030804020204" pitchFamily="34" charset="-78"/>
                <a:cs typeface="Vazir" panose="020B0603030804020204" pitchFamily="34" charset="-78"/>
              </a:rPr>
              <a:t>Expectimax</a:t>
            </a:r>
            <a:r>
              <a:rPr lang="fa-IR" sz="1400" b="1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1400" dirty="0">
                <a:latin typeface="Vazir" panose="020B0603030804020204" pitchFamily="34" charset="-78"/>
                <a:cs typeface="Vazir" panose="020B0603030804020204" pitchFamily="34" charset="-78"/>
              </a:rPr>
              <a:t>(که محاسبه‌ آن کار زیادی می‌برد)</a:t>
            </a:r>
            <a:endParaRPr lang="en-US" sz="1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0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11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61143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2711449" y="267494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احتمالات (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Probabilities</a:t>
            </a:r>
            <a:r>
              <a:rPr lang="fa-IR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E39636-73DF-44A3-970F-63A96480C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5" t="26831" r="29214" b="6346"/>
          <a:stretch/>
        </p:blipFill>
        <p:spPr>
          <a:xfrm>
            <a:off x="2637936" y="1006115"/>
            <a:ext cx="3868125" cy="3941899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AD779A20-5699-BAE4-28C8-14CB802EC582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7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12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officeArt object" descr="کتاب مرجع"/>
          <p:cNvSpPr txBox="1"/>
          <p:nvPr/>
        </p:nvSpPr>
        <p:spPr>
          <a:xfrm>
            <a:off x="2627784" y="195486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یادآوری: احتمالات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55429" y="1008921"/>
            <a:ext cx="5703840" cy="330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یک </a:t>
            </a:r>
            <a:r>
              <a:rPr lang="fa-IR" sz="1400" dirty="0">
                <a:solidFill>
                  <a:srgbClr val="C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متغیر تصادفی 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نمایانگر یک اتفاق است که نتیجه‌ی‌ آن نامعلوم است.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یک </a:t>
            </a:r>
            <a:r>
              <a:rPr lang="fa-IR" sz="1400" dirty="0">
                <a:solidFill>
                  <a:srgbClr val="C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توزیع احتمال </a:t>
            </a: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یک تخصیص وزن به نتایج است.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تعدادی از قوانین احتمال (بعدا، تعدادی بیشتر)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800100" lvl="1" indent="-34290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200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احتمالات همیشه غیرمنفی هستند.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800100" lvl="1" indent="-34290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200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مجموع احتمالات همه‌‌ی نتایج، یک است.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همینطور که شواهد بیشتر می‌شود، احتمالات ممکن است تغییر کند.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800100" lvl="1" indent="-34290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sz="1200" dirty="0">
                <a:solidFill>
                  <a:srgbClr val="000000"/>
                </a:solidFill>
                <a:latin typeface="Roboto"/>
                <a:ea typeface="Helvetica Neue"/>
                <a:cs typeface="Helvetica Neue"/>
              </a:rPr>
              <a:t>P(T=heavy) = 0.25, P(T=heavy | Hour=8am) = 0.60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800100" lvl="1" indent="-34290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بعدا در مورد روش‌های استدلال و به روزرسانی احتمالات بیشتر صحبت خواهیم کرد.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35367" y="1008921"/>
            <a:ext cx="3024336" cy="218720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r" rtl="1">
              <a:lnSpc>
                <a:spcPct val="120000"/>
              </a:lnSpc>
              <a:spcAft>
                <a:spcPts val="1200"/>
              </a:spcAft>
            </a:pPr>
            <a:r>
              <a:rPr lang="fa-IR" sz="1200" dirty="0">
                <a:ln>
                  <a:noFill/>
                </a:ln>
                <a:solidFill>
                  <a:srgbClr val="0070C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مثال: ترافیک در آزادراه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متغیر تصادفی: </a:t>
            </a:r>
            <a:r>
              <a:rPr lang="en-US" sz="12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Helvetica Neue"/>
              </a:rPr>
              <a:t>T</a:t>
            </a: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 = آیا ترافیک است؟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نتایج: </a:t>
            </a:r>
            <a:r>
              <a:rPr lang="en-US" sz="1200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Helvetica Neue"/>
              </a:rPr>
              <a:t>T</a:t>
            </a: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 در {</a:t>
            </a:r>
            <a:r>
              <a:rPr lang="en-US" sz="120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none</a:t>
            </a: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،</a:t>
            </a:r>
            <a:r>
              <a:rPr lang="en-US" sz="120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light</a:t>
            </a: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،</a:t>
            </a:r>
            <a:r>
              <a:rPr lang="en-US" sz="120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heavy</a:t>
            </a: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}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توزیع:</a:t>
            </a:r>
            <a:r>
              <a:rPr lang="en-US" sz="120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Helvetica Neue"/>
                <a:cs typeface="Vazir" panose="020B0603030804020204" pitchFamily="34" charset="-78"/>
              </a:rPr>
              <a:t>P(T=none) = 0.25             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algn="r" rtl="1">
              <a:lnSpc>
                <a:spcPct val="120000"/>
              </a:lnSpc>
              <a:spcAft>
                <a:spcPts val="1200"/>
              </a:spcAft>
            </a:pPr>
            <a:r>
              <a:rPr lang="en-US" sz="120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Helvetica Neue"/>
                <a:cs typeface="Vazir" panose="020B0603030804020204" pitchFamily="34" charset="-78"/>
              </a:rPr>
              <a:t>P(T=light) = 0.50                                 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algn="r" rtl="1">
              <a:lnSpc>
                <a:spcPct val="120000"/>
              </a:lnSpc>
              <a:spcAft>
                <a:spcPts val="1200"/>
              </a:spcAft>
            </a:pPr>
            <a:r>
              <a:rPr lang="en-US" sz="120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Helvetica Neue"/>
                <a:cs typeface="Vazir" panose="020B0603030804020204" pitchFamily="34" charset="-78"/>
              </a:rPr>
              <a:t>P(T=heavy) = 0.25                               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1028700" marR="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</a:rPr>
              <a:t> </a:t>
            </a:r>
          </a:p>
          <a:p>
            <a:pPr algn="r" rtl="1">
              <a:lnSpc>
                <a:spcPct val="120000"/>
              </a:lnSpc>
              <a:spcAft>
                <a:spcPts val="1200"/>
              </a:spcAft>
            </a:pPr>
            <a:r>
              <a:rPr lang="en-US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</a:rPr>
              <a:t> </a:t>
            </a:r>
          </a:p>
          <a:p>
            <a:pPr marL="457200" marR="0" algn="r" rtl="1">
              <a:spcBef>
                <a:spcPts val="0"/>
              </a:spcBef>
              <a:spcAft>
                <a:spcPts val="0"/>
              </a:spcAft>
            </a:pPr>
            <a:r>
              <a:rPr lang="fa-IR" sz="1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algn="r" rtl="1"/>
            <a:r>
              <a:rPr lang="fa-IR" sz="1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0" marR="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571750"/>
            <a:ext cx="1422941" cy="2399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AA639-FA0C-BF9E-AFBE-EE3D8D5649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11128" r="45400" b="38356"/>
          <a:stretch/>
        </p:blipFill>
        <p:spPr>
          <a:xfrm rot="1235448">
            <a:off x="1832120" y="4031718"/>
            <a:ext cx="405994" cy="462906"/>
          </a:xfrm>
          <a:prstGeom prst="roundRect">
            <a:avLst>
              <a:gd name="adj" fmla="val 30185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A897B-89C6-7671-FBAE-9BF5C23981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9400" r="50000" b="38355"/>
          <a:stretch/>
        </p:blipFill>
        <p:spPr>
          <a:xfrm rot="1030882">
            <a:off x="1988260" y="2507409"/>
            <a:ext cx="312591" cy="432048"/>
          </a:xfrm>
          <a:prstGeom prst="roundRect">
            <a:avLst>
              <a:gd name="adj" fmla="val 48268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199F1-AA95-0D8B-70A9-57FAB62B5FB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9400" r="50000" b="38355"/>
          <a:stretch/>
        </p:blipFill>
        <p:spPr>
          <a:xfrm rot="1030882">
            <a:off x="1961708" y="3292435"/>
            <a:ext cx="319611" cy="441751"/>
          </a:xfrm>
          <a:prstGeom prst="roundRect">
            <a:avLst>
              <a:gd name="adj" fmla="val 50000"/>
            </a:avLst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AEAD17C3-F022-F620-0995-26C9F88E05FD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13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13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2710815" y="195486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یادآوری: امید ریاضی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59831" y="1164015"/>
            <a:ext cx="58068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امید ریاضی یک متغیر تصادفی، میانگین نتایج با وزن‌های توزیع احتمال است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.</a:t>
            </a:r>
            <a:endParaRPr lang="fa-IR" sz="1400" dirty="0">
              <a:solidFill>
                <a:srgbClr val="0070C0"/>
              </a:solidFill>
              <a:latin typeface="Times New Roman" panose="02020603050405020304" pitchFamily="18" charset="0"/>
              <a:ea typeface="Arial Unicode MS"/>
              <a:cs typeface="Vazir" panose="020B0603030804020204" pitchFamily="34" charset="-78"/>
            </a:endParaRPr>
          </a:p>
          <a:p>
            <a:pPr marR="0" lvl="0" algn="r" rtl="1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</a:pP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مثال: چقدر طول می‌کشد تا به فرودگاه برسیم؟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0568F9-4D8D-6315-C636-32606D15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28248" r="26244" b="15248"/>
          <a:stretch/>
        </p:blipFill>
        <p:spPr>
          <a:xfrm>
            <a:off x="690199" y="999325"/>
            <a:ext cx="2028450" cy="13667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6037E2-263F-E2A2-7015-3178F3D508F3}"/>
              </a:ext>
            </a:extLst>
          </p:cNvPr>
          <p:cNvSpPr txBox="1"/>
          <p:nvPr/>
        </p:nvSpPr>
        <p:spPr>
          <a:xfrm>
            <a:off x="1014929" y="2600657"/>
            <a:ext cx="9294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:زمان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4E9EC-9BA0-3113-0565-7180BE306816}"/>
              </a:ext>
            </a:extLst>
          </p:cNvPr>
          <p:cNvSpPr txBox="1"/>
          <p:nvPr/>
        </p:nvSpPr>
        <p:spPr>
          <a:xfrm>
            <a:off x="829287" y="3141175"/>
            <a:ext cx="12550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:احتمال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13" name="officeArt object" descr="Line">
            <a:extLst>
              <a:ext uri="{FF2B5EF4-FFF2-40B4-BE49-F238E27FC236}">
                <a16:creationId xmlns:a16="http://schemas.microsoft.com/office/drawing/2014/main" id="{B0C23AFD-D6B7-C351-ABD4-47CB11198033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pic>
        <p:nvPicPr>
          <p:cNvPr id="2" name="Picture 7">
            <a:extLst>
              <a:ext uri="{FF2B5EF4-FFF2-40B4-BE49-F238E27FC236}">
                <a16:creationId xmlns:a16="http://schemas.microsoft.com/office/drawing/2014/main" id="{E983E3B7-7894-7C5F-AC35-BE71124BA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1846" y="3584248"/>
            <a:ext cx="1134309" cy="13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E29809C-5E39-560D-D9DE-42C5F243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0024" y="3564030"/>
            <a:ext cx="1199194" cy="12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CD0438C2-41DF-85F4-0EFA-07121FC7C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4402" y="3573938"/>
            <a:ext cx="1120762" cy="126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286F3F-5A58-FD4E-B036-3D52EB6E0CBA}"/>
              </a:ext>
            </a:extLst>
          </p:cNvPr>
          <p:cNvSpPr txBox="1"/>
          <p:nvPr/>
        </p:nvSpPr>
        <p:spPr>
          <a:xfrm>
            <a:off x="2321634" y="3113308"/>
            <a:ext cx="889836" cy="42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50B92E-7F4D-026A-9C94-433074DE9F79}"/>
              </a:ext>
            </a:extLst>
          </p:cNvPr>
          <p:cNvSpPr txBox="1"/>
          <p:nvPr/>
        </p:nvSpPr>
        <p:spPr>
          <a:xfrm>
            <a:off x="3990077" y="3113308"/>
            <a:ext cx="889836" cy="42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286E1B-A907-CE71-A37A-E74E57057727}"/>
              </a:ext>
            </a:extLst>
          </p:cNvPr>
          <p:cNvSpPr txBox="1"/>
          <p:nvPr/>
        </p:nvSpPr>
        <p:spPr>
          <a:xfrm>
            <a:off x="5658520" y="3113308"/>
            <a:ext cx="889836" cy="42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4A8EC9-93A7-2663-8A3D-187CF5FB712C}"/>
              </a:ext>
            </a:extLst>
          </p:cNvPr>
          <p:cNvSpPr txBox="1"/>
          <p:nvPr/>
        </p:nvSpPr>
        <p:spPr>
          <a:xfrm>
            <a:off x="2321634" y="2571750"/>
            <a:ext cx="889836" cy="42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7C045-2D29-84EC-096D-40987108DA3E}"/>
              </a:ext>
            </a:extLst>
          </p:cNvPr>
          <p:cNvSpPr txBox="1"/>
          <p:nvPr/>
        </p:nvSpPr>
        <p:spPr>
          <a:xfrm>
            <a:off x="3990077" y="2571750"/>
            <a:ext cx="889836" cy="42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B24303-93F3-414A-035C-85BBF4BE893C}"/>
              </a:ext>
            </a:extLst>
          </p:cNvPr>
          <p:cNvSpPr txBox="1"/>
          <p:nvPr/>
        </p:nvSpPr>
        <p:spPr>
          <a:xfrm>
            <a:off x="5658520" y="2571750"/>
            <a:ext cx="889836" cy="42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28" name="Right Arrow 18">
            <a:extLst>
              <a:ext uri="{FF2B5EF4-FFF2-40B4-BE49-F238E27FC236}">
                <a16:creationId xmlns:a16="http://schemas.microsoft.com/office/drawing/2014/main" id="{6A0D2D89-ABC9-C6FF-1189-E1180C4A481F}"/>
              </a:ext>
            </a:extLst>
          </p:cNvPr>
          <p:cNvSpPr/>
          <p:nvPr/>
        </p:nvSpPr>
        <p:spPr>
          <a:xfrm>
            <a:off x="6623221" y="2684058"/>
            <a:ext cx="721513" cy="722079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7D28C7-C518-5218-7A00-D223457699FD}"/>
              </a:ext>
            </a:extLst>
          </p:cNvPr>
          <p:cNvSpPr txBox="1"/>
          <p:nvPr/>
        </p:nvSpPr>
        <p:spPr>
          <a:xfrm>
            <a:off x="7438192" y="2826265"/>
            <a:ext cx="1134308" cy="46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AE794-B0CB-D833-2BCF-445D96A66645}"/>
              </a:ext>
            </a:extLst>
          </p:cNvPr>
          <p:cNvSpPr txBox="1"/>
          <p:nvPr/>
        </p:nvSpPr>
        <p:spPr>
          <a:xfrm>
            <a:off x="2463955" y="2821657"/>
            <a:ext cx="278074" cy="29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38A0CE-748C-CB77-452E-7887C5F4B21B}"/>
              </a:ext>
            </a:extLst>
          </p:cNvPr>
          <p:cNvSpPr txBox="1"/>
          <p:nvPr/>
        </p:nvSpPr>
        <p:spPr>
          <a:xfrm>
            <a:off x="4110931" y="2821657"/>
            <a:ext cx="278074" cy="29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D92BCC-4C40-18E3-BA67-857FFBF2864E}"/>
              </a:ext>
            </a:extLst>
          </p:cNvPr>
          <p:cNvSpPr txBox="1"/>
          <p:nvPr/>
        </p:nvSpPr>
        <p:spPr>
          <a:xfrm>
            <a:off x="5808251" y="2821657"/>
            <a:ext cx="278074" cy="29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157D88-577C-FB34-E45F-07E6658F471E}"/>
              </a:ext>
            </a:extLst>
          </p:cNvPr>
          <p:cNvSpPr txBox="1"/>
          <p:nvPr/>
        </p:nvSpPr>
        <p:spPr>
          <a:xfrm>
            <a:off x="3269438" y="2717027"/>
            <a:ext cx="889836" cy="608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A171C4-0916-71A7-2E51-2BA2DB219E70}"/>
              </a:ext>
            </a:extLst>
          </p:cNvPr>
          <p:cNvSpPr txBox="1"/>
          <p:nvPr/>
        </p:nvSpPr>
        <p:spPr>
          <a:xfrm>
            <a:off x="5011872" y="2717027"/>
            <a:ext cx="889836" cy="608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260248-1123-6CCB-C680-84A0D715C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0779">
            <a:off x="1984842" y="3438752"/>
            <a:ext cx="473908" cy="674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6759A1-5902-69F7-5454-B729C58FD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20779">
            <a:off x="3628936" y="3489293"/>
            <a:ext cx="473908" cy="674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D60DC-F7E3-BC38-0F35-AEAD9C3627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320779">
            <a:off x="5115454" y="3584242"/>
            <a:ext cx="585726" cy="686496"/>
          </a:xfrm>
          <a:prstGeom prst="rect">
            <a:avLst/>
          </a:prstGeom>
        </p:spPr>
      </p:pic>
      <p:sp>
        <p:nvSpPr>
          <p:cNvPr id="35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14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2" grpId="0"/>
      <p:bldP spid="24" grpId="0"/>
      <p:bldP spid="25" grpId="0"/>
      <p:bldP spid="26" grpId="0"/>
      <p:bldP spid="28" grpId="0" animBg="1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officeArt object" descr="کتاب مرجع"/>
          <p:cNvSpPr txBox="1"/>
          <p:nvPr/>
        </p:nvSpPr>
        <p:spPr>
          <a:xfrm>
            <a:off x="2489200" y="189921"/>
            <a:ext cx="41656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از چه احتمالاتی استفاده شود؟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575519" y="3737939"/>
            <a:ext cx="2446020" cy="102870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3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داشتن یک باور احتمالاتی در مورد اعمال یک عامل دیگر به معنای این نیست که عامل سکه می‌اندازد!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1539" y="1161527"/>
            <a:ext cx="5996701" cy="347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در جستجوی </a:t>
            </a:r>
            <a:r>
              <a:rPr lang="en-US" sz="1400" dirty="0" err="1">
                <a:solidFill>
                  <a:srgbClr val="0070C0"/>
                </a:solidFill>
                <a:latin typeface="Roboto"/>
                <a:ea typeface="Helvetica Neue"/>
                <a:cs typeface="Vazir" panose="020B0603030804020204" pitchFamily="34" charset="-78"/>
              </a:rPr>
              <a:t>Expectimax</a:t>
            </a:r>
            <a:r>
              <a:rPr lang="fa-IR" sz="1400" dirty="0">
                <a:solidFill>
                  <a:srgbClr val="0070C0"/>
                </a:solidFill>
                <a:latin typeface="Roboto"/>
                <a:ea typeface="Helvetica Neue"/>
                <a:cs typeface="Vazir" panose="020B0603030804020204" pitchFamily="34" charset="-78"/>
              </a:rPr>
              <a:t> ما یک مدل احتمالاتی از نحوه‌ رفتار رقیب (یا محیط) در هر حالت داریم</a:t>
            </a:r>
            <a:r>
              <a:rPr lang="en-US" sz="1400" dirty="0">
                <a:solidFill>
                  <a:srgbClr val="0070C0"/>
                </a:solidFill>
                <a:latin typeface="Roboto"/>
                <a:ea typeface="Helvetica Neue"/>
                <a:cs typeface="Vazir" panose="020B0603030804020204" pitchFamily="34" charset="-78"/>
              </a:rPr>
              <a:t>.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مدل می‌تواند یک توزیع ساده‌ یکسان باشد (پرتاب تاس)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مدل می‌تواند پیچیده باشد و به مقدار زیادی محاسبات نیاز داشته باشد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ما از گره‌ شانس (</a:t>
            </a:r>
            <a:r>
              <a:rPr lang="en-US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Chance Node</a:t>
            </a:r>
            <a:r>
              <a:rPr lang="fa-IR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برای هر نتیجه‌ی‌‌ خارج از کنترلمان استفاده میکنیم: </a:t>
            </a:r>
            <a:b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</a:br>
            <a: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رقیب یا محیط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ممکن است مدل بگوید که اعمال خصمانه با احتمالی ممکن است -&gt; </a:t>
            </a:r>
            <a:r>
              <a:rPr lang="en-US" sz="1200" dirty="0" err="1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expectimax</a:t>
            </a:r>
            <a:endParaRPr lang="fa-IR" sz="1200" dirty="0">
              <a:solidFill>
                <a:srgbClr val="000000"/>
              </a:solidFill>
              <a:latin typeface="Vazir" panose="020B0603030804020204" pitchFamily="34" charset="-78"/>
              <a:ea typeface="Helvetica Neue"/>
              <a:cs typeface="Vazir" panose="020B0603030804020204" pitchFamily="34" charset="-78"/>
            </a:endParaRPr>
          </a:p>
          <a:p>
            <a:pPr marR="0" lvl="1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فعلا، فرض کنید هر گره‌ شانس به صورت جادویی توزیع احتمالات نتایج را دارد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algn="r" rtl="1">
              <a:lnSpc>
                <a:spcPct val="120000"/>
              </a:lnSpc>
              <a:spcAft>
                <a:spcPts val="1200"/>
              </a:spcAft>
            </a:pPr>
            <a:r>
              <a:rPr lang="en-US" sz="12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 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82B6F6-E5BA-1FCB-276E-3CD71C459C5E}"/>
              </a:ext>
            </a:extLst>
          </p:cNvPr>
          <p:cNvGrpSpPr/>
          <p:nvPr/>
        </p:nvGrpSpPr>
        <p:grpSpPr>
          <a:xfrm>
            <a:off x="517496" y="1161527"/>
            <a:ext cx="2530182" cy="2562346"/>
            <a:chOff x="601658" y="1161527"/>
            <a:chExt cx="2226545" cy="2313585"/>
          </a:xfrm>
        </p:grpSpPr>
        <p:pic>
          <p:nvPicPr>
            <p:cNvPr id="20" name="Picture 19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0"/>
            <a:stretch/>
          </p:blipFill>
          <p:spPr>
            <a:xfrm>
              <a:off x="827584" y="1161527"/>
              <a:ext cx="2000619" cy="2313585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2DBFF2F-7794-2B28-2BE4-6B31312A2D2F}"/>
                </a:ext>
              </a:extLst>
            </p:cNvPr>
            <p:cNvSpPr/>
            <p:nvPr/>
          </p:nvSpPr>
          <p:spPr>
            <a:xfrm>
              <a:off x="601658" y="1174227"/>
              <a:ext cx="513958" cy="1109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officeArt object" descr="Line">
            <a:extLst>
              <a:ext uri="{FF2B5EF4-FFF2-40B4-BE49-F238E27FC236}">
                <a16:creationId xmlns:a16="http://schemas.microsoft.com/office/drawing/2014/main" id="{CC3C6BAA-A07E-C665-03ED-5BCA87A12339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12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15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fficeArt object" descr="کتاب مرجع"/>
          <p:cNvSpPr txBox="1"/>
          <p:nvPr/>
        </p:nvSpPr>
        <p:spPr>
          <a:xfrm>
            <a:off x="1150702" y="221852"/>
            <a:ext cx="6842596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آزمونک: احتمالات آگاهانه (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Informed Probabilities</a:t>
            </a:r>
            <a:r>
              <a:rPr lang="fa-IR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15616" y="1044926"/>
            <a:ext cx="7708044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فرض کنید می‌دانید که حریف شما در اصل یک کمینه-بیشینه با عمق دو اجرا می‌کند، 80% مواقع از نتایج آن استفاده می‌کند، در غیر اینصورت تصادفی حرکت می‌کند</a:t>
            </a: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سوال: از کدام جستجوی درختی‌ استفاده می‌کنید؟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995936" y="2139702"/>
            <a:ext cx="5043749" cy="262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514350" marR="0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400" dirty="0">
                <a:ln>
                  <a:noFill/>
                </a:ln>
                <a:solidFill>
                  <a:srgbClr val="0070C0"/>
                </a:solidFill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جواب:</a:t>
            </a:r>
            <a:r>
              <a:rPr lang="en-US" sz="1400" dirty="0">
                <a:ln>
                  <a:noFill/>
                </a:ln>
                <a:solidFill>
                  <a:srgbClr val="0070C0"/>
                </a:solidFill>
                <a:effectLst/>
                <a:latin typeface="Vazir" panose="020B0603030804020204" pitchFamily="34" charset="-78"/>
                <a:ea typeface="Helvetica Neue"/>
                <a:cs typeface="Helvetica Neue"/>
              </a:rPr>
              <a:t> </a:t>
            </a:r>
            <a:r>
              <a:rPr lang="en-US" sz="1400" dirty="0" err="1">
                <a:ln>
                  <a:noFill/>
                </a:ln>
                <a:solidFill>
                  <a:srgbClr val="0070C0"/>
                </a:solidFill>
                <a:effectLst/>
                <a:latin typeface="Roboto"/>
                <a:ea typeface="Helvetica Neue"/>
                <a:cs typeface="Vazir" panose="020B0603030804020204" pitchFamily="34" charset="-78"/>
              </a:rPr>
              <a:t>Expectimax</a:t>
            </a:r>
            <a:r>
              <a:rPr lang="en-US" sz="1400" dirty="0">
                <a:ln>
                  <a:noFill/>
                </a:ln>
                <a:solidFill>
                  <a:srgbClr val="0070C0"/>
                </a:solidFill>
                <a:effectLst/>
                <a:latin typeface="Vazir" panose="020B0603030804020204" pitchFamily="34" charset="-78"/>
                <a:ea typeface="Helvetica Neue"/>
                <a:cs typeface="Helvetica Neue"/>
              </a:rPr>
              <a:t> 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969264" lvl="1" indent="-285750" algn="r" rtl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برای پیدا کردن احتمال </a:t>
            </a:r>
            <a:r>
              <a:rPr lang="fa-IR" sz="1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هر</a:t>
            </a:r>
            <a:r>
              <a:rPr lang="fa-IR" sz="14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گره‌ شانس، شما باید یک شبیه‌سازی از رقیب اجرا کنید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969264" lvl="1" indent="-285750" algn="r" rtl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این تیپ </a:t>
            </a:r>
            <a: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شبیه‌سازی‌ها</a:t>
            </a: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 به سرعت کند می‌شود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969264" lvl="1" indent="-285750" algn="r" rtl="1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حتی بدتر اگر شبیه‌سازی رقیب از خودتان را شبیه‌سازی کنید... 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Arial Unicode MS"/>
              </a:rPr>
              <a:t> </a:t>
            </a: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38983AD9-EAA9-450A-2D6E-80F2B52BE69F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4" name="object 5">
            <a:extLst>
              <a:ext uri="{FF2B5EF4-FFF2-40B4-BE49-F238E27FC236}">
                <a16:creationId xmlns:a16="http://schemas.microsoft.com/office/drawing/2014/main" id="{F1D513DF-2D40-7A6E-0577-6CB4FC170ADF}"/>
              </a:ext>
            </a:extLst>
          </p:cNvPr>
          <p:cNvSpPr txBox="1"/>
          <p:nvPr/>
        </p:nvSpPr>
        <p:spPr>
          <a:xfrm>
            <a:off x="8572500" y="4652441"/>
            <a:ext cx="26670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16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  <p:sp>
        <p:nvSpPr>
          <p:cNvPr id="5" name="Cloud Callout 28">
            <a:extLst>
              <a:ext uri="{FF2B5EF4-FFF2-40B4-BE49-F238E27FC236}">
                <a16:creationId xmlns:a16="http://schemas.microsoft.com/office/drawing/2014/main" id="{43E8A54E-C396-D47C-C8CF-192EC0D07D75}"/>
              </a:ext>
            </a:extLst>
          </p:cNvPr>
          <p:cNvSpPr/>
          <p:nvPr/>
        </p:nvSpPr>
        <p:spPr>
          <a:xfrm>
            <a:off x="97313" y="2695039"/>
            <a:ext cx="1772101" cy="1743539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CE3672-610E-C23A-D60F-17CF5533645A}"/>
              </a:ext>
            </a:extLst>
          </p:cNvPr>
          <p:cNvGrpSpPr/>
          <p:nvPr/>
        </p:nvGrpSpPr>
        <p:grpSpPr>
          <a:xfrm>
            <a:off x="392663" y="3088741"/>
            <a:ext cx="1181401" cy="696354"/>
            <a:chOff x="7620000" y="2801226"/>
            <a:chExt cx="3352800" cy="2075574"/>
          </a:xfrm>
        </p:grpSpPr>
        <p:sp>
          <p:nvSpPr>
            <p:cNvPr id="8" name="AutoShape 5">
              <a:extLst>
                <a:ext uri="{FF2B5EF4-FFF2-40B4-BE49-F238E27FC236}">
                  <a16:creationId xmlns:a16="http://schemas.microsoft.com/office/drawing/2014/main" id="{2D16B2AF-4261-69A3-B3F0-6A01DFA96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B05A88E7-E41E-E5B3-DF53-3A156EDD74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2B707812-875E-DD98-B27B-BCFC58F8B7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11" name="AutoShape 12">
              <a:extLst>
                <a:ext uri="{FF2B5EF4-FFF2-40B4-BE49-F238E27FC236}">
                  <a16:creationId xmlns:a16="http://schemas.microsoft.com/office/drawing/2014/main" id="{F179801D-1FF5-D690-6D98-C2BB84E39375}"/>
                </a:ext>
              </a:extLst>
            </p:cNvPr>
            <p:cNvCxnSpPr>
              <a:cxnSpLocks noChangeShapeType="1"/>
              <a:stCxn id="8" idx="3"/>
              <a:endCxn id="9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AutoShape 13">
              <a:extLst>
                <a:ext uri="{FF2B5EF4-FFF2-40B4-BE49-F238E27FC236}">
                  <a16:creationId xmlns:a16="http://schemas.microsoft.com/office/drawing/2014/main" id="{8AB23366-0EB9-211D-F2E5-C197FCC45C6E}"/>
                </a:ext>
              </a:extLst>
            </p:cNvPr>
            <p:cNvCxnSpPr>
              <a:cxnSpLocks noChangeShapeType="1"/>
              <a:stCxn id="8" idx="3"/>
              <a:endCxn id="10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" name="AutoShape 5">
              <a:extLst>
                <a:ext uri="{FF2B5EF4-FFF2-40B4-BE49-F238E27FC236}">
                  <a16:creationId xmlns:a16="http://schemas.microsoft.com/office/drawing/2014/main" id="{A565ACF1-2BC6-30E1-7288-BD5654D3E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0095F16D-E70E-8F81-109D-B5EC43AB28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id="{B05C809C-4D50-AD50-66F2-1BF24F333C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19" name="AutoShape 12">
              <a:extLst>
                <a:ext uri="{FF2B5EF4-FFF2-40B4-BE49-F238E27FC236}">
                  <a16:creationId xmlns:a16="http://schemas.microsoft.com/office/drawing/2014/main" id="{D5B59531-AECB-9919-F775-D9E2D27AF44B}"/>
                </a:ext>
              </a:extLst>
            </p:cNvPr>
            <p:cNvCxnSpPr>
              <a:cxnSpLocks noChangeShapeType="1"/>
              <a:stCxn id="14" idx="3"/>
              <a:endCxn id="17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13">
              <a:extLst>
                <a:ext uri="{FF2B5EF4-FFF2-40B4-BE49-F238E27FC236}">
                  <a16:creationId xmlns:a16="http://schemas.microsoft.com/office/drawing/2014/main" id="{B840146B-7767-6CBB-71AB-E289CAB9182B}"/>
                </a:ext>
              </a:extLst>
            </p:cNvPr>
            <p:cNvCxnSpPr>
              <a:cxnSpLocks noChangeShapeType="1"/>
              <a:stCxn id="14" idx="3"/>
              <a:endCxn id="18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12">
              <a:extLst>
                <a:ext uri="{FF2B5EF4-FFF2-40B4-BE49-F238E27FC236}">
                  <a16:creationId xmlns:a16="http://schemas.microsoft.com/office/drawing/2014/main" id="{9CB2DF6F-C31A-CCDB-1A50-9C9395351D4D}"/>
                </a:ext>
              </a:extLst>
            </p:cNvPr>
            <p:cNvCxnSpPr>
              <a:cxnSpLocks noChangeShapeType="1"/>
              <a:stCxn id="23" idx="0"/>
              <a:endCxn id="8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13">
              <a:extLst>
                <a:ext uri="{FF2B5EF4-FFF2-40B4-BE49-F238E27FC236}">
                  <a16:creationId xmlns:a16="http://schemas.microsoft.com/office/drawing/2014/main" id="{69C90204-E2FC-A0B1-6A33-41E7FAB2BE02}"/>
                </a:ext>
              </a:extLst>
            </p:cNvPr>
            <p:cNvCxnSpPr>
              <a:cxnSpLocks noChangeShapeType="1"/>
              <a:stCxn id="23" idx="0"/>
              <a:endCxn id="14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23" name="AutoShape 7">
              <a:extLst>
                <a:ext uri="{FF2B5EF4-FFF2-40B4-BE49-F238E27FC236}">
                  <a16:creationId xmlns:a16="http://schemas.microsoft.com/office/drawing/2014/main" id="{47FCCFFC-77E3-359D-669C-237526A200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D15EC143-3709-254C-C7E1-B35B0010C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D08776BB-BE78-D1E4-22A2-17D1C5C80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26" name="AutoShape 12">
              <a:extLst>
                <a:ext uri="{FF2B5EF4-FFF2-40B4-BE49-F238E27FC236}">
                  <a16:creationId xmlns:a16="http://schemas.microsoft.com/office/drawing/2014/main" id="{79ADDAC9-E704-D462-00D4-71CB41026662}"/>
                </a:ext>
              </a:extLst>
            </p:cNvPr>
            <p:cNvCxnSpPr>
              <a:cxnSpLocks noChangeShapeType="1"/>
              <a:stCxn id="9" idx="0"/>
              <a:endCxn id="24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13">
              <a:extLst>
                <a:ext uri="{FF2B5EF4-FFF2-40B4-BE49-F238E27FC236}">
                  <a16:creationId xmlns:a16="http://schemas.microsoft.com/office/drawing/2014/main" id="{F4D870D3-15DB-6A14-04F6-7EBC53F6FF68}"/>
                </a:ext>
              </a:extLst>
            </p:cNvPr>
            <p:cNvCxnSpPr>
              <a:cxnSpLocks noChangeShapeType="1"/>
              <a:stCxn id="9" idx="0"/>
              <a:endCxn id="25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8" name="AutoShape 5">
              <a:extLst>
                <a:ext uri="{FF2B5EF4-FFF2-40B4-BE49-F238E27FC236}">
                  <a16:creationId xmlns:a16="http://schemas.microsoft.com/office/drawing/2014/main" id="{6EFA4AF5-DC52-DFC2-AE95-8C451AB98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9" name="AutoShape 5">
              <a:extLst>
                <a:ext uri="{FF2B5EF4-FFF2-40B4-BE49-F238E27FC236}">
                  <a16:creationId xmlns:a16="http://schemas.microsoft.com/office/drawing/2014/main" id="{ADAD5000-64E4-63C9-E9A8-721E5504A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30" name="AutoShape 12">
              <a:extLst>
                <a:ext uri="{FF2B5EF4-FFF2-40B4-BE49-F238E27FC236}">
                  <a16:creationId xmlns:a16="http://schemas.microsoft.com/office/drawing/2014/main" id="{F2E6B6EB-F1C7-2C4E-B58E-5EEA561837A5}"/>
                </a:ext>
              </a:extLst>
            </p:cNvPr>
            <p:cNvCxnSpPr>
              <a:cxnSpLocks noChangeShapeType="1"/>
              <a:stCxn id="10" idx="0"/>
              <a:endCxn id="28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13">
              <a:extLst>
                <a:ext uri="{FF2B5EF4-FFF2-40B4-BE49-F238E27FC236}">
                  <a16:creationId xmlns:a16="http://schemas.microsoft.com/office/drawing/2014/main" id="{009D48E1-8769-1819-AA9D-042C5066EEE6}"/>
                </a:ext>
              </a:extLst>
            </p:cNvPr>
            <p:cNvCxnSpPr>
              <a:cxnSpLocks noChangeShapeType="1"/>
              <a:stCxn id="10" idx="0"/>
              <a:endCxn id="29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2" name="AutoShape 5">
              <a:extLst>
                <a:ext uri="{FF2B5EF4-FFF2-40B4-BE49-F238E27FC236}">
                  <a16:creationId xmlns:a16="http://schemas.microsoft.com/office/drawing/2014/main" id="{893562AA-F461-B9D4-912D-D4E9221B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3" name="AutoShape 5">
              <a:extLst>
                <a:ext uri="{FF2B5EF4-FFF2-40B4-BE49-F238E27FC236}">
                  <a16:creationId xmlns:a16="http://schemas.microsoft.com/office/drawing/2014/main" id="{ADF69A48-C61D-C17D-96B0-CCFF4FCD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34" name="AutoShape 12">
              <a:extLst>
                <a:ext uri="{FF2B5EF4-FFF2-40B4-BE49-F238E27FC236}">
                  <a16:creationId xmlns:a16="http://schemas.microsoft.com/office/drawing/2014/main" id="{F376AAE9-82B3-58A2-AE5D-9F2ADEFCE07D}"/>
                </a:ext>
              </a:extLst>
            </p:cNvPr>
            <p:cNvCxnSpPr>
              <a:cxnSpLocks noChangeShapeType="1"/>
              <a:endCxn id="32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5" name="AutoShape 13">
              <a:extLst>
                <a:ext uri="{FF2B5EF4-FFF2-40B4-BE49-F238E27FC236}">
                  <a16:creationId xmlns:a16="http://schemas.microsoft.com/office/drawing/2014/main" id="{5D15E330-EDA4-6291-69B1-BCA4982D853B}"/>
                </a:ext>
              </a:extLst>
            </p:cNvPr>
            <p:cNvCxnSpPr>
              <a:cxnSpLocks noChangeShapeType="1"/>
              <a:endCxn id="33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6" name="AutoShape 5">
              <a:extLst>
                <a:ext uri="{FF2B5EF4-FFF2-40B4-BE49-F238E27FC236}">
                  <a16:creationId xmlns:a16="http://schemas.microsoft.com/office/drawing/2014/main" id="{BD2F6930-7B93-AE22-C51C-E956437D4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7" name="AutoShape 5">
              <a:extLst>
                <a:ext uri="{FF2B5EF4-FFF2-40B4-BE49-F238E27FC236}">
                  <a16:creationId xmlns:a16="http://schemas.microsoft.com/office/drawing/2014/main" id="{F286C8FD-ADEA-D92F-8EAB-9E2002E9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38" name="AutoShape 12">
              <a:extLst>
                <a:ext uri="{FF2B5EF4-FFF2-40B4-BE49-F238E27FC236}">
                  <a16:creationId xmlns:a16="http://schemas.microsoft.com/office/drawing/2014/main" id="{196B4AF9-050D-9875-686B-6C17B6A77FCF}"/>
                </a:ext>
              </a:extLst>
            </p:cNvPr>
            <p:cNvCxnSpPr>
              <a:cxnSpLocks noChangeShapeType="1"/>
              <a:endCxn id="36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AutoShape 13">
              <a:extLst>
                <a:ext uri="{FF2B5EF4-FFF2-40B4-BE49-F238E27FC236}">
                  <a16:creationId xmlns:a16="http://schemas.microsoft.com/office/drawing/2014/main" id="{07F99D0A-4927-BEEC-0C56-36CB16EB6AE1}"/>
                </a:ext>
              </a:extLst>
            </p:cNvPr>
            <p:cNvCxnSpPr>
              <a:cxnSpLocks noChangeShapeType="1"/>
              <a:endCxn id="37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CF49B45-DD65-7DAC-5849-3FFD3192D990}"/>
              </a:ext>
            </a:extLst>
          </p:cNvPr>
          <p:cNvSpPr txBox="1"/>
          <p:nvPr/>
        </p:nvSpPr>
        <p:spPr>
          <a:xfrm>
            <a:off x="2234106" y="3217630"/>
            <a:ext cx="1299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0.1         0.9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022827-1942-3292-500C-6D5F6CBFE73C}"/>
              </a:ext>
            </a:extLst>
          </p:cNvPr>
          <p:cNvGrpSpPr/>
          <p:nvPr/>
        </p:nvGrpSpPr>
        <p:grpSpPr>
          <a:xfrm>
            <a:off x="2341975" y="2470066"/>
            <a:ext cx="1653961" cy="1687296"/>
            <a:chOff x="3429000" y="3048000"/>
            <a:chExt cx="2133600" cy="2286000"/>
          </a:xfrm>
        </p:grpSpPr>
        <p:sp>
          <p:nvSpPr>
            <p:cNvPr id="42" name="AutoShape 27">
              <a:extLst>
                <a:ext uri="{FF2B5EF4-FFF2-40B4-BE49-F238E27FC236}">
                  <a16:creationId xmlns:a16="http://schemas.microsoft.com/office/drawing/2014/main" id="{AA1AAA50-D4EE-8FDE-7087-AFBAC92EC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3" name="AutoShape 28">
              <a:extLst>
                <a:ext uri="{FF2B5EF4-FFF2-40B4-BE49-F238E27FC236}">
                  <a16:creationId xmlns:a16="http://schemas.microsoft.com/office/drawing/2014/main" id="{81110E74-21BE-FE66-3ED5-DB089D552E15}"/>
                </a:ext>
              </a:extLst>
            </p:cNvPr>
            <p:cNvCxnSpPr>
              <a:cxnSpLocks noChangeShapeType="1"/>
              <a:stCxn id="42" idx="3"/>
              <a:endCxn id="49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29">
              <a:extLst>
                <a:ext uri="{FF2B5EF4-FFF2-40B4-BE49-F238E27FC236}">
                  <a16:creationId xmlns:a16="http://schemas.microsoft.com/office/drawing/2014/main" id="{E4264707-4A8E-CF40-30A3-203B36C97B09}"/>
                </a:ext>
              </a:extLst>
            </p:cNvPr>
            <p:cNvCxnSpPr>
              <a:cxnSpLocks noChangeShapeType="1"/>
              <a:stCxn id="42" idx="3"/>
              <a:endCxn id="50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30">
              <a:extLst>
                <a:ext uri="{FF2B5EF4-FFF2-40B4-BE49-F238E27FC236}">
                  <a16:creationId xmlns:a16="http://schemas.microsoft.com/office/drawing/2014/main" id="{D17D825B-02BC-7266-CAB9-83CA31E0CBB3}"/>
                </a:ext>
              </a:extLst>
            </p:cNvPr>
            <p:cNvCxnSpPr>
              <a:cxnSpLocks noChangeShapeType="1"/>
              <a:stCxn id="49" idx="4"/>
              <a:endCxn id="53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31">
              <a:extLst>
                <a:ext uri="{FF2B5EF4-FFF2-40B4-BE49-F238E27FC236}">
                  <a16:creationId xmlns:a16="http://schemas.microsoft.com/office/drawing/2014/main" id="{F4BF919B-19CD-CF05-3B3E-DD1CF894026E}"/>
                </a:ext>
              </a:extLst>
            </p:cNvPr>
            <p:cNvCxnSpPr>
              <a:cxnSpLocks noChangeShapeType="1"/>
              <a:stCxn id="49" idx="4"/>
              <a:endCxn id="54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32">
              <a:extLst>
                <a:ext uri="{FF2B5EF4-FFF2-40B4-BE49-F238E27FC236}">
                  <a16:creationId xmlns:a16="http://schemas.microsoft.com/office/drawing/2014/main" id="{8FB8B375-ED49-7F43-BBDE-313BB86E8346}"/>
                </a:ext>
              </a:extLst>
            </p:cNvPr>
            <p:cNvCxnSpPr>
              <a:cxnSpLocks noChangeShapeType="1"/>
              <a:stCxn id="50" idx="4"/>
              <a:endCxn id="55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3">
              <a:extLst>
                <a:ext uri="{FF2B5EF4-FFF2-40B4-BE49-F238E27FC236}">
                  <a16:creationId xmlns:a16="http://schemas.microsoft.com/office/drawing/2014/main" id="{9AF2D201-9557-4A54-0C5D-6FD6BBAFD5E5}"/>
                </a:ext>
              </a:extLst>
            </p:cNvPr>
            <p:cNvCxnSpPr>
              <a:cxnSpLocks noChangeShapeType="1"/>
              <a:stCxn id="50" idx="4"/>
              <a:endCxn id="56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Oval 34">
              <a:extLst>
                <a:ext uri="{FF2B5EF4-FFF2-40B4-BE49-F238E27FC236}">
                  <a16:creationId xmlns:a16="http://schemas.microsoft.com/office/drawing/2014/main" id="{4CB81FEF-8CB2-DA7B-A9FF-5A3970EE5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35">
              <a:extLst>
                <a:ext uri="{FF2B5EF4-FFF2-40B4-BE49-F238E27FC236}">
                  <a16:creationId xmlns:a16="http://schemas.microsoft.com/office/drawing/2014/main" id="{FC76BB3C-8F0B-969B-4F27-343709589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1" name="AutoShape 43">
              <a:extLst>
                <a:ext uri="{FF2B5EF4-FFF2-40B4-BE49-F238E27FC236}">
                  <a16:creationId xmlns:a16="http://schemas.microsoft.com/office/drawing/2014/main" id="{BB009CCA-2ADD-6B18-1E37-564683A8DFE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2" name="Line 44">
              <a:extLst>
                <a:ext uri="{FF2B5EF4-FFF2-40B4-BE49-F238E27FC236}">
                  <a16:creationId xmlns:a16="http://schemas.microsoft.com/office/drawing/2014/main" id="{CFC0E664-C5EE-EA1E-91A1-3BCA2C8397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AutoShape 45">
              <a:extLst>
                <a:ext uri="{FF2B5EF4-FFF2-40B4-BE49-F238E27FC236}">
                  <a16:creationId xmlns:a16="http://schemas.microsoft.com/office/drawing/2014/main" id="{7649978E-9D7F-9A53-7C4F-0E9682064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45">
              <a:extLst>
                <a:ext uri="{FF2B5EF4-FFF2-40B4-BE49-F238E27FC236}">
                  <a16:creationId xmlns:a16="http://schemas.microsoft.com/office/drawing/2014/main" id="{2B7EB28C-A866-0322-1EA0-BA70B5CB9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45">
              <a:extLst>
                <a:ext uri="{FF2B5EF4-FFF2-40B4-BE49-F238E27FC236}">
                  <a16:creationId xmlns:a16="http://schemas.microsoft.com/office/drawing/2014/main" id="{D5EA250A-6B15-67B3-85AA-4633EFD61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AutoShape 45">
              <a:extLst>
                <a:ext uri="{FF2B5EF4-FFF2-40B4-BE49-F238E27FC236}">
                  <a16:creationId xmlns:a16="http://schemas.microsoft.com/office/drawing/2014/main" id="{E3DC0957-2135-3614-2EDC-148045EED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7" name="AutoShape 43">
              <a:extLst>
                <a:ext uri="{FF2B5EF4-FFF2-40B4-BE49-F238E27FC236}">
                  <a16:creationId xmlns:a16="http://schemas.microsoft.com/office/drawing/2014/main" id="{F9D1031D-5277-B2EE-BA2E-9D3F164108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8" name="Line 44">
              <a:extLst>
                <a:ext uri="{FF2B5EF4-FFF2-40B4-BE49-F238E27FC236}">
                  <a16:creationId xmlns:a16="http://schemas.microsoft.com/office/drawing/2014/main" id="{5C24DD37-831A-A3B3-71A3-346658802E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59" name="AutoShape 43">
              <a:extLst>
                <a:ext uri="{FF2B5EF4-FFF2-40B4-BE49-F238E27FC236}">
                  <a16:creationId xmlns:a16="http://schemas.microsoft.com/office/drawing/2014/main" id="{13E32A28-63FA-06CE-22F1-3E0E60B04A0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0" name="Line 44">
              <a:extLst>
                <a:ext uri="{FF2B5EF4-FFF2-40B4-BE49-F238E27FC236}">
                  <a16:creationId xmlns:a16="http://schemas.microsoft.com/office/drawing/2014/main" id="{29AA1AE7-BE5C-0C20-07AB-8B65BD7EC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61" name="AutoShape 43">
              <a:extLst>
                <a:ext uri="{FF2B5EF4-FFF2-40B4-BE49-F238E27FC236}">
                  <a16:creationId xmlns:a16="http://schemas.microsoft.com/office/drawing/2014/main" id="{737360C0-AA54-A45F-D602-75F9B5EB52E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2" name="Line 44">
              <a:extLst>
                <a:ext uri="{FF2B5EF4-FFF2-40B4-BE49-F238E27FC236}">
                  <a16:creationId xmlns:a16="http://schemas.microsoft.com/office/drawing/2014/main" id="{0AA45AA1-3307-30E8-7213-9B082B6178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fficeArt object" descr="کتاب مرجع"/>
          <p:cNvSpPr txBox="1"/>
          <p:nvPr/>
        </p:nvSpPr>
        <p:spPr>
          <a:xfrm>
            <a:off x="2711449" y="29528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مفروضات مدل‌سازی (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Modeling Assumptions</a:t>
            </a:r>
            <a:r>
              <a:rPr lang="fa-IR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99D00-CEF6-D161-87D7-C5493F2EDB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5" t="23400" r="15356" b="14477"/>
          <a:stretch/>
        </p:blipFill>
        <p:spPr>
          <a:xfrm>
            <a:off x="2062722" y="1156714"/>
            <a:ext cx="5018555" cy="3660405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2963DD90-336A-2907-4373-86468341CD95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17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fficeArt object" descr="کتاب مرجع"/>
          <p:cNvSpPr txBox="1"/>
          <p:nvPr/>
        </p:nvSpPr>
        <p:spPr>
          <a:xfrm>
            <a:off x="2106382" y="215582"/>
            <a:ext cx="47929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خطرات خوش‌بینی و بدبینی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760396" y="1209567"/>
            <a:ext cx="4056583" cy="1049242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4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بدبینی خطرناک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0" marR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4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بدترین حالت را در نظر گرفتن وقتی که محتمل نیست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49876" y="1209567"/>
            <a:ext cx="3924967" cy="72453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4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خوش‌بینی خطرناک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0" marR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4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شانس را در نظر گرفتن وقتی که جهان خصمانه است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48FD8-1AC2-92DD-9157-C2AEBAC84F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38130" r="21295"/>
          <a:stretch/>
        </p:blipFill>
        <p:spPr>
          <a:xfrm>
            <a:off x="5070844" y="2653364"/>
            <a:ext cx="3231412" cy="2163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1C82F-1CB9-E4B8-2C3A-00F39CB88D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6" y="2042045"/>
            <a:ext cx="3924967" cy="2775074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C1DF7E26-BF2E-95B4-5330-AFD77518DF29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13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18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fficeArt object" descr="کتاب مرجع"/>
          <p:cNvSpPr txBox="1"/>
          <p:nvPr/>
        </p:nvSpPr>
        <p:spPr>
          <a:xfrm>
            <a:off x="2711450" y="187333"/>
            <a:ext cx="3721100" cy="5187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مفروضات در برابر واقعیت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2700" y="4369419"/>
            <a:ext cx="4911348" cy="757077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fa-IR" sz="12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استفاده پکمن از </a:t>
            </a:r>
            <a:r>
              <a:rPr lang="fa-IR" sz="12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ج</a:t>
            </a:r>
            <a:r>
              <a:rPr lang="fa-IR" sz="12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ستجوی عمق 4 </a:t>
            </a:r>
            <a:r>
              <a:rPr lang="fa-IR" sz="12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با </a:t>
            </a:r>
            <a:r>
              <a:rPr lang="fa-IR" sz="12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تابع ارزیابی‌ای که از مشکلات پرهیز کند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fa-IR" sz="12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استفاده روح از جستجوی عمق 2 با تابع ارزیابی‌ای که به دنبال پکمن است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fa-IR" sz="1200" dirty="0"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Times New Roman" panose="02020603050405020304" pitchFamily="18" charset="0"/>
                <a:ea typeface="Arial Unicode MS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cxnSp>
        <p:nvCxnSpPr>
          <p:cNvPr id="5" name="officeArt object" descr="Line">
            <a:extLst>
              <a:ext uri="{FF2B5EF4-FFF2-40B4-BE49-F238E27FC236}">
                <a16:creationId xmlns:a16="http://schemas.microsoft.com/office/drawing/2014/main" id="{B4CDAE6E-4515-F0C8-0BED-81C4DA7FDFF0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pic>
        <p:nvPicPr>
          <p:cNvPr id="3" name="Picture 2" descr="\\.host\Shared Folders\Shared with PC\images\min-vs-exp-2.png">
            <a:extLst>
              <a:ext uri="{FF2B5EF4-FFF2-40B4-BE49-F238E27FC236}">
                <a16:creationId xmlns:a16="http://schemas.microsoft.com/office/drawing/2014/main" id="{592C25CF-C8C3-8E8C-FE5A-973BCD0A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099" y="1251875"/>
            <a:ext cx="2599601" cy="263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566275-AEDF-984C-1E8C-DE671F937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59248"/>
              </p:ext>
            </p:extLst>
          </p:nvPr>
        </p:nvGraphicFramePr>
        <p:xfrm>
          <a:off x="3892086" y="1257595"/>
          <a:ext cx="4706888" cy="25694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5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  <a:cs typeface="Vazir" panose="020B0603030804020204" pitchFamily="34" charset="-78"/>
                        </a:rPr>
                        <a:t>Adversarial Ghost</a:t>
                      </a: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7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600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100" dirty="0"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800" dirty="0">
                          <a:latin typeface="+mn-lt"/>
                          <a:cs typeface="Calibri"/>
                        </a:rPr>
                        <a:t>Avg.</a:t>
                      </a:r>
                      <a:r>
                        <a:rPr lang="en-US" sz="1800" baseline="0" dirty="0">
                          <a:latin typeface="+mn-lt"/>
                          <a:cs typeface="Calibri"/>
                        </a:rPr>
                        <a:t> Score: 483</a:t>
                      </a:r>
                      <a:endParaRPr lang="en-US" sz="1800" dirty="0">
                        <a:latin typeface="+mn-lt"/>
                        <a:cs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6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600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sz="160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100" dirty="0">
                        <a:latin typeface="+mn-lt"/>
                        <a:cs typeface="Calibri"/>
                      </a:endParaRPr>
                    </a:p>
                    <a:p>
                      <a:pPr algn="ctr"/>
                      <a:r>
                        <a:rPr lang="en-US" sz="1800" dirty="0">
                          <a:latin typeface="+mn-lt"/>
                          <a:cs typeface="Calibri"/>
                        </a:rPr>
                        <a:t>Avg.</a:t>
                      </a:r>
                      <a:r>
                        <a:rPr lang="en-US" sz="1800" baseline="0" dirty="0">
                          <a:latin typeface="+mn-lt"/>
                          <a:cs typeface="Calibri"/>
                        </a:rPr>
                        <a:t> Score: -303</a:t>
                      </a:r>
                      <a:endParaRPr lang="en-US" sz="1800" dirty="0">
                        <a:latin typeface="+mn-lt"/>
                        <a:cs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6">
            <a:extLst>
              <a:ext uri="{FF2B5EF4-FFF2-40B4-BE49-F238E27FC236}">
                <a16:creationId xmlns:a16="http://schemas.microsoft.com/office/drawing/2014/main" id="{A2536ACD-AA47-745E-1A51-CDF5F47BD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742" y="3918153"/>
            <a:ext cx="29611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rtl="1"/>
            <a:r>
              <a:rPr lang="fa-IR" sz="1200" dirty="0">
                <a:latin typeface="Vazir" panose="020B0603030804020204" pitchFamily="34" charset="-78"/>
                <a:ea typeface="Roboto" panose="02000000000000000000" pitchFamily="2" charset="0"/>
                <a:cs typeface="Vazir" panose="020B0603030804020204" pitchFamily="34" charset="-78"/>
              </a:rPr>
              <a:t>نتایج بدست آمده از 5 بازی</a:t>
            </a:r>
            <a:endParaRPr lang="en-US" sz="1200" dirty="0">
              <a:latin typeface="Vazir" panose="020B0603030804020204" pitchFamily="34" charset="-78"/>
              <a:ea typeface="Roboto" panose="02000000000000000000" pitchFamily="2" charset="0"/>
              <a:cs typeface="Vazir" panose="020B0603030804020204" pitchFamily="34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D06895-48E8-49F8-A21C-26841768A3B9}"/>
              </a:ext>
            </a:extLst>
          </p:cNvPr>
          <p:cNvSpPr/>
          <p:nvPr/>
        </p:nvSpPr>
        <p:spPr>
          <a:xfrm>
            <a:off x="5249672" y="2986568"/>
            <a:ext cx="1600200" cy="840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7C01A9-98B7-4B86-3BEB-23876363D534}"/>
              </a:ext>
            </a:extLst>
          </p:cNvPr>
          <p:cNvSpPr/>
          <p:nvPr/>
        </p:nvSpPr>
        <p:spPr>
          <a:xfrm>
            <a:off x="6946704" y="2021415"/>
            <a:ext cx="1600200" cy="840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727337-71A7-24F4-79BE-BC9ED28213FA}"/>
              </a:ext>
            </a:extLst>
          </p:cNvPr>
          <p:cNvSpPr/>
          <p:nvPr/>
        </p:nvSpPr>
        <p:spPr>
          <a:xfrm>
            <a:off x="5249672" y="1974860"/>
            <a:ext cx="1600200" cy="840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5EAB35-6A85-589B-CA27-2E0C205F9362}"/>
              </a:ext>
            </a:extLst>
          </p:cNvPr>
          <p:cNvSpPr/>
          <p:nvPr/>
        </p:nvSpPr>
        <p:spPr>
          <a:xfrm>
            <a:off x="6965146" y="2960041"/>
            <a:ext cx="1600200" cy="840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B0999972-B12C-AE42-B5EB-13BDB374417D}"/>
              </a:ext>
            </a:extLst>
          </p:cNvPr>
          <p:cNvSpPr txBox="1"/>
          <p:nvPr/>
        </p:nvSpPr>
        <p:spPr>
          <a:xfrm>
            <a:off x="5883123" y="4369420"/>
            <a:ext cx="2956077" cy="208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C00000"/>
                </a:solidFill>
                <a:latin typeface="Arial"/>
                <a:cs typeface="Arial"/>
              </a:rPr>
              <a:t>[Demos: world assumptions (L7D3,4,5,6)]</a:t>
            </a:r>
          </a:p>
        </p:txBody>
      </p:sp>
      <p:sp>
        <p:nvSpPr>
          <p:cNvPr id="19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19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  <p:sp>
        <p:nvSpPr>
          <p:cNvPr id="6" name="officeArt object" descr="کتاب مرجع"/>
          <p:cNvSpPr txBox="1"/>
          <p:nvPr/>
        </p:nvSpPr>
        <p:spPr>
          <a:xfrm>
            <a:off x="1877529" y="254127"/>
            <a:ext cx="5388942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عدم قطعیت در خروجی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A46F5-5AF0-6B1E-3B94-A882479B6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5" t="26831" r="29214" b="6346"/>
          <a:stretch/>
        </p:blipFill>
        <p:spPr>
          <a:xfrm>
            <a:off x="2627784" y="1227481"/>
            <a:ext cx="3522457" cy="3589638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ADEE70AD-DB69-5AC7-7C4B-59057BBC2B48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378768" y="380256"/>
            <a:ext cx="8460432" cy="436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000" b="1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دموی </a:t>
            </a:r>
            <a:r>
              <a:rPr lang="en-US" sz="20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World Assumptions Random Ghost – </a:t>
            </a:r>
            <a:r>
              <a:rPr lang="en-US" sz="2000" b="1" dirty="0" err="1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en-US" sz="20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 Pacman</a:t>
            </a:r>
            <a:endParaRPr lang="en-US" sz="105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1131590"/>
            <a:ext cx="6149671" cy="3843545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10E567DF-D30F-8DFD-38B2-902528669A14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20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fficeArt object" descr="کتاب مرجع"/>
          <p:cNvSpPr txBox="1"/>
          <p:nvPr/>
        </p:nvSpPr>
        <p:spPr>
          <a:xfrm>
            <a:off x="353208" y="316930"/>
            <a:ext cx="8485992" cy="435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000" b="1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دموی </a:t>
            </a:r>
            <a:r>
              <a:rPr lang="en-US" sz="20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World Assumptions Adversarial Ghost – Minimax Pacman</a:t>
            </a:r>
            <a:endParaRPr lang="en-US" sz="105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6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1074164"/>
            <a:ext cx="5725243" cy="3578277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5DBA702A-9483-91D6-B2E1-BEE134BF7E30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21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51656" y="249244"/>
            <a:ext cx="9040688" cy="396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0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ویدیوی نمایشی </a:t>
            </a:r>
            <a:r>
              <a:rPr lang="en-US" sz="20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World Assumptions Adversarial Ghost – </a:t>
            </a:r>
            <a:r>
              <a:rPr lang="en-US" sz="2000" b="1" dirty="0" err="1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en-US" sz="20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 Pacman</a:t>
            </a:r>
            <a:endParaRPr lang="en-US" sz="105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1111498"/>
            <a:ext cx="5797251" cy="3623282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007B4021-B14E-5CA6-B250-0A4C8D738739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22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394068" y="291324"/>
            <a:ext cx="8445132" cy="4701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0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ویدیوی نمایشی </a:t>
            </a:r>
            <a:r>
              <a:rPr lang="en-US" sz="2000" b="1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World Assumptions Random Ghost – Minimax Pacman</a:t>
            </a:r>
            <a:endParaRPr lang="en-US" sz="105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1" y="1143000"/>
            <a:ext cx="6088021" cy="3805013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DB75C38C-1272-D15C-0C23-2D68CFFDCA0B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23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2385060" y="212090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انواع دیگر بازی‌ها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45E2F-34C3-A227-9E10-8409B8054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8"/>
          <a:stretch/>
        </p:blipFill>
        <p:spPr>
          <a:xfrm>
            <a:off x="1485664" y="1038436"/>
            <a:ext cx="6172671" cy="3909578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5A5F0813-B5C6-AFDE-E16F-2298DF32D589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24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fficeArt object" descr="کتاب مرجع"/>
          <p:cNvSpPr txBox="1"/>
          <p:nvPr/>
        </p:nvSpPr>
        <p:spPr>
          <a:xfrm>
            <a:off x="2385060" y="35828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گونه‌هایی با لایه‌های مختلط (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Mixed Layer Types</a:t>
            </a:r>
            <a:r>
              <a:rPr lang="fa-IR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7200" y="1157371"/>
            <a:ext cx="4572000" cy="1835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مثل تخته نرد (</a:t>
            </a:r>
            <a:r>
              <a:rPr lang="en-US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Backgammon</a:t>
            </a:r>
            <a:r>
              <a:rPr lang="fa-I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en-US" sz="1400" dirty="0">
                <a:solidFill>
                  <a:srgbClr val="0070C0"/>
                </a:solidFill>
                <a:latin typeface="Roboto"/>
                <a:ea typeface="Helvetica Neue"/>
                <a:cs typeface="Helvetica Neue"/>
              </a:rPr>
              <a:t>Expectiminimax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0664" lvl="2" indent="-28575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محیط، یک بازیکن "عامل تصادفی"</a:t>
            </a:r>
            <a: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اضافه است که بعد از هر عامل کمینه-بیشینه</a:t>
            </a:r>
            <a: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حرکت می‌کند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0664" lvl="2" indent="-28575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هر گره ترکیب مناسب فرزندانش را</a:t>
            </a:r>
            <a:r>
              <a:rPr lang="en-US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محاسبه می‌کند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cxnSp>
        <p:nvCxnSpPr>
          <p:cNvPr id="5" name="officeArt object" descr="Line">
            <a:extLst>
              <a:ext uri="{FF2B5EF4-FFF2-40B4-BE49-F238E27FC236}">
                <a16:creationId xmlns:a16="http://schemas.microsoft.com/office/drawing/2014/main" id="{D6E3438C-22B2-BA27-DEBB-53235FDE518A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4A661CC-3A89-F172-BB36-FD0D4B6CD098}"/>
              </a:ext>
            </a:extLst>
          </p:cNvPr>
          <p:cNvGrpSpPr/>
          <p:nvPr/>
        </p:nvGrpSpPr>
        <p:grpSpPr>
          <a:xfrm>
            <a:off x="683568" y="1157377"/>
            <a:ext cx="2592288" cy="2825383"/>
            <a:chOff x="7315200" y="1539240"/>
            <a:chExt cx="2133600" cy="2346960"/>
          </a:xfrm>
        </p:grpSpPr>
        <p:sp>
          <p:nvSpPr>
            <p:cNvPr id="6" name="AutoShape 27">
              <a:extLst>
                <a:ext uri="{FF2B5EF4-FFF2-40B4-BE49-F238E27FC236}">
                  <a16:creationId xmlns:a16="http://schemas.microsoft.com/office/drawing/2014/main" id="{78F1FB72-107D-6D8D-211C-797603F9D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" name="AutoShape 28">
              <a:extLst>
                <a:ext uri="{FF2B5EF4-FFF2-40B4-BE49-F238E27FC236}">
                  <a16:creationId xmlns:a16="http://schemas.microsoft.com/office/drawing/2014/main" id="{55274272-11FA-78E9-E344-AF3BAAD2EDF0}"/>
                </a:ext>
              </a:extLst>
            </p:cNvPr>
            <p:cNvCxnSpPr>
              <a:cxnSpLocks noChangeShapeType="1"/>
              <a:stCxn id="6" idx="3"/>
              <a:endCxn id="16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29">
              <a:extLst>
                <a:ext uri="{FF2B5EF4-FFF2-40B4-BE49-F238E27FC236}">
                  <a16:creationId xmlns:a16="http://schemas.microsoft.com/office/drawing/2014/main" id="{DD64D5B6-0BD5-1C9F-8F1C-FEB978B89D09}"/>
                </a:ext>
              </a:extLst>
            </p:cNvPr>
            <p:cNvCxnSpPr>
              <a:cxnSpLocks noChangeShapeType="1"/>
              <a:stCxn id="6" idx="3"/>
              <a:endCxn id="17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0">
              <a:extLst>
                <a:ext uri="{FF2B5EF4-FFF2-40B4-BE49-F238E27FC236}">
                  <a16:creationId xmlns:a16="http://schemas.microsoft.com/office/drawing/2014/main" id="{F5D666BE-9BE1-C270-3CD6-3AAD4039F885}"/>
                </a:ext>
              </a:extLst>
            </p:cNvPr>
            <p:cNvCxnSpPr>
              <a:cxnSpLocks noChangeShapeType="1"/>
              <a:stCxn id="16" idx="4"/>
              <a:endCxn id="18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1">
              <a:extLst>
                <a:ext uri="{FF2B5EF4-FFF2-40B4-BE49-F238E27FC236}">
                  <a16:creationId xmlns:a16="http://schemas.microsoft.com/office/drawing/2014/main" id="{A47584AC-B56F-825D-4A08-AB5F10C1DB6E}"/>
                </a:ext>
              </a:extLst>
            </p:cNvPr>
            <p:cNvCxnSpPr>
              <a:cxnSpLocks noChangeShapeType="1"/>
              <a:stCxn id="16" idx="4"/>
              <a:endCxn id="19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32">
              <a:extLst>
                <a:ext uri="{FF2B5EF4-FFF2-40B4-BE49-F238E27FC236}">
                  <a16:creationId xmlns:a16="http://schemas.microsoft.com/office/drawing/2014/main" id="{9E1FD413-28C8-5F5F-37FC-5D29DF3FA08F}"/>
                </a:ext>
              </a:extLst>
            </p:cNvPr>
            <p:cNvCxnSpPr>
              <a:cxnSpLocks noChangeShapeType="1"/>
              <a:stCxn id="17" idx="4"/>
              <a:endCxn id="20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AutoShape 33">
              <a:extLst>
                <a:ext uri="{FF2B5EF4-FFF2-40B4-BE49-F238E27FC236}">
                  <a16:creationId xmlns:a16="http://schemas.microsoft.com/office/drawing/2014/main" id="{ED281FD6-D0C5-162F-FCC9-B72C494EBBDE}"/>
                </a:ext>
              </a:extLst>
            </p:cNvPr>
            <p:cNvCxnSpPr>
              <a:cxnSpLocks noChangeShapeType="1"/>
              <a:stCxn id="17" idx="4"/>
              <a:endCxn id="21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Oval 34">
              <a:extLst>
                <a:ext uri="{FF2B5EF4-FFF2-40B4-BE49-F238E27FC236}">
                  <a16:creationId xmlns:a16="http://schemas.microsoft.com/office/drawing/2014/main" id="{34B2C204-DCE6-D6C5-0BC4-BEF1035CA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35">
              <a:extLst>
                <a:ext uri="{FF2B5EF4-FFF2-40B4-BE49-F238E27FC236}">
                  <a16:creationId xmlns:a16="http://schemas.microsoft.com/office/drawing/2014/main" id="{FB8C24A5-FE96-989D-9B23-4736B6E3E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27">
              <a:extLst>
                <a:ext uri="{FF2B5EF4-FFF2-40B4-BE49-F238E27FC236}">
                  <a16:creationId xmlns:a16="http://schemas.microsoft.com/office/drawing/2014/main" id="{F78EA9EA-DE17-43E3-D83D-2FA563AFC7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27">
              <a:extLst>
                <a:ext uri="{FF2B5EF4-FFF2-40B4-BE49-F238E27FC236}">
                  <a16:creationId xmlns:a16="http://schemas.microsoft.com/office/drawing/2014/main" id="{8FB40B47-CFD3-1B3C-9B7B-A6A0D1DE92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27">
              <a:extLst>
                <a:ext uri="{FF2B5EF4-FFF2-40B4-BE49-F238E27FC236}">
                  <a16:creationId xmlns:a16="http://schemas.microsoft.com/office/drawing/2014/main" id="{30B02654-1487-CF5E-1DC1-057331CEC5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27">
              <a:extLst>
                <a:ext uri="{FF2B5EF4-FFF2-40B4-BE49-F238E27FC236}">
                  <a16:creationId xmlns:a16="http://schemas.microsoft.com/office/drawing/2014/main" id="{D4BAFDEC-963A-A81D-857C-6B997B1FA1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" name="AutoShape 32">
              <a:extLst>
                <a:ext uri="{FF2B5EF4-FFF2-40B4-BE49-F238E27FC236}">
                  <a16:creationId xmlns:a16="http://schemas.microsoft.com/office/drawing/2014/main" id="{0CB0383E-607D-E655-74C8-99A9D27F3D16}"/>
                </a:ext>
              </a:extLst>
            </p:cNvPr>
            <p:cNvCxnSpPr>
              <a:cxnSpLocks noChangeShapeType="1"/>
              <a:stCxn id="18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33">
              <a:extLst>
                <a:ext uri="{FF2B5EF4-FFF2-40B4-BE49-F238E27FC236}">
                  <a16:creationId xmlns:a16="http://schemas.microsoft.com/office/drawing/2014/main" id="{BE5ED081-EC0E-BBDB-92A6-004EFE8943BC}"/>
                </a:ext>
              </a:extLst>
            </p:cNvPr>
            <p:cNvCxnSpPr>
              <a:cxnSpLocks noChangeShapeType="1"/>
              <a:stCxn id="18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AutoShape 32">
              <a:extLst>
                <a:ext uri="{FF2B5EF4-FFF2-40B4-BE49-F238E27FC236}">
                  <a16:creationId xmlns:a16="http://schemas.microsoft.com/office/drawing/2014/main" id="{081F6E12-0A1E-0179-287A-E55096872230}"/>
                </a:ext>
              </a:extLst>
            </p:cNvPr>
            <p:cNvCxnSpPr>
              <a:cxnSpLocks noChangeShapeType="1"/>
              <a:stCxn id="19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AutoShape 33">
              <a:extLst>
                <a:ext uri="{FF2B5EF4-FFF2-40B4-BE49-F238E27FC236}">
                  <a16:creationId xmlns:a16="http://schemas.microsoft.com/office/drawing/2014/main" id="{542AC5AE-18D7-5877-6685-CB0AE230662A}"/>
                </a:ext>
              </a:extLst>
            </p:cNvPr>
            <p:cNvCxnSpPr>
              <a:cxnSpLocks noChangeShapeType="1"/>
              <a:stCxn id="19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32">
              <a:extLst>
                <a:ext uri="{FF2B5EF4-FFF2-40B4-BE49-F238E27FC236}">
                  <a16:creationId xmlns:a16="http://schemas.microsoft.com/office/drawing/2014/main" id="{47E13366-326A-A8DF-1A69-2620E0ADA59C}"/>
                </a:ext>
              </a:extLst>
            </p:cNvPr>
            <p:cNvCxnSpPr>
              <a:cxnSpLocks noChangeShapeType="1"/>
              <a:stCxn id="20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33">
              <a:extLst>
                <a:ext uri="{FF2B5EF4-FFF2-40B4-BE49-F238E27FC236}">
                  <a16:creationId xmlns:a16="http://schemas.microsoft.com/office/drawing/2014/main" id="{99508FBF-6B1F-8413-B361-437D8556C859}"/>
                </a:ext>
              </a:extLst>
            </p:cNvPr>
            <p:cNvCxnSpPr>
              <a:cxnSpLocks noChangeShapeType="1"/>
              <a:stCxn id="20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32">
              <a:extLst>
                <a:ext uri="{FF2B5EF4-FFF2-40B4-BE49-F238E27FC236}">
                  <a16:creationId xmlns:a16="http://schemas.microsoft.com/office/drawing/2014/main" id="{2D59982C-2BA5-D4D5-F255-30A45B56E458}"/>
                </a:ext>
              </a:extLst>
            </p:cNvPr>
            <p:cNvCxnSpPr>
              <a:cxnSpLocks noChangeShapeType="1"/>
              <a:stCxn id="21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33">
              <a:extLst>
                <a:ext uri="{FF2B5EF4-FFF2-40B4-BE49-F238E27FC236}">
                  <a16:creationId xmlns:a16="http://schemas.microsoft.com/office/drawing/2014/main" id="{93DEE98C-C0E9-D815-222B-D616CEE7E4AD}"/>
                </a:ext>
              </a:extLst>
            </p:cNvPr>
            <p:cNvCxnSpPr>
              <a:cxnSpLocks noChangeShapeType="1"/>
              <a:stCxn id="21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30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25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fficeArt object" descr="کتاب مرجع"/>
          <p:cNvSpPr txBox="1"/>
          <p:nvPr/>
        </p:nvSpPr>
        <p:spPr>
          <a:xfrm>
            <a:off x="2385060" y="195486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مثال: تخته نرد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59732" y="3524196"/>
            <a:ext cx="4644315" cy="118872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marL="457200" marR="0" indent="-22860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هوش مصنوعی تاریخی: </a:t>
            </a:r>
            <a:r>
              <a:rPr lang="en-US" sz="1200" dirty="0" err="1">
                <a:solidFill>
                  <a:srgbClr val="0070C0"/>
                </a:solidFill>
                <a:effectLst/>
                <a:latin typeface="Vazir" panose="020B0603030804020204" pitchFamily="34" charset="-78"/>
                <a:ea typeface="Arial Unicode MS"/>
              </a:rPr>
              <a:t>TDGammon</a:t>
            </a:r>
            <a:r>
              <a:rPr lang="fa-IR" sz="1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از جستجوی با عمق 2 + تابع ارزیابی خیلی خوب + یادگیری تقویتی استفاده می‌کند (</a:t>
            </a:r>
            <a:r>
              <a:rPr lang="en-US" sz="1200" dirty="0">
                <a:solidFill>
                  <a:srgbClr val="0070C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by IBM</a:t>
            </a:r>
            <a:r>
              <a:rPr lang="fa-IR" sz="1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):</a:t>
            </a:r>
            <a:r>
              <a:rPr lang="fa-IR" sz="1200" dirty="0">
                <a:latin typeface="Times New Roman" panose="02020603050405020304" pitchFamily="18" charset="0"/>
                <a:ea typeface="Arial Unicode MS"/>
              </a:rPr>
              <a:t> </a:t>
            </a:r>
          </a:p>
          <a:p>
            <a:pPr marL="457200" marR="0" indent="-22860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بازی در سطح قهرمانی جهانی</a:t>
            </a:r>
            <a:endParaRPr lang="en-US" sz="12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266" y="1080929"/>
            <a:ext cx="8427468" cy="247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6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پرتاب‌های تاس‌ اندازه</a:t>
            </a:r>
            <a:r>
              <a:rPr lang="en-US" sz="1600" dirty="0">
                <a:solidFill>
                  <a:srgbClr val="0070C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b </a:t>
            </a:r>
            <a:r>
              <a:rPr lang="fa-IR" sz="16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را افزایش می‌دهد: </a:t>
            </a:r>
            <a:r>
              <a:rPr lang="en-US" sz="1600" dirty="0">
                <a:solidFill>
                  <a:srgbClr val="0070C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b=21</a:t>
            </a:r>
            <a:r>
              <a:rPr lang="fa-IR" sz="1600" dirty="0">
                <a:solidFill>
                  <a:srgbClr val="0070C0"/>
                </a:solidFill>
                <a:latin typeface="Vazir" panose="020B0603030804020204" pitchFamily="34" charset="-78"/>
                <a:ea typeface="Helvetica Neue"/>
                <a:cs typeface="Vazir" panose="020B0603030804020204" pitchFamily="34" charset="-78"/>
              </a:rPr>
              <a:t> برای دو عدد تاس</a:t>
            </a:r>
            <a:endParaRPr lang="en-US" sz="16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تخته نرد</a:t>
            </a:r>
            <a:r>
              <a:rPr lang="ar-SA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≈</a:t>
            </a: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20 حرکت قانونی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عمق 2 = </a:t>
            </a: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  20 x (21 x 20)</a:t>
            </a:r>
            <a:r>
              <a:rPr lang="en-US" sz="1400" baseline="300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3 </a:t>
            </a: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= 1.2 x 10</a:t>
            </a:r>
            <a:r>
              <a:rPr lang="en-US" sz="1400" baseline="300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9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6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همینطور که عمق افزایش می‌یابد، احتمال رسیدن به یک گره جستجوی داده شده کم می‌شود</a:t>
            </a:r>
            <a:endParaRPr lang="en-US" sz="16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بنابراین </a:t>
            </a: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مفید بودن جستجو کاهش می‌یابد</a:t>
            </a: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بنابراین کم کردن عمق کمتر آسیب </a:t>
            </a:r>
            <a:r>
              <a:rPr lang="fa-IR" sz="1400" dirty="0" err="1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می‌زند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</p:txBody>
      </p:sp>
      <p:cxnSp>
        <p:nvCxnSpPr>
          <p:cNvPr id="4" name="officeArt object" descr="Line">
            <a:extLst>
              <a:ext uri="{FF2B5EF4-FFF2-40B4-BE49-F238E27FC236}">
                <a16:creationId xmlns:a16="http://schemas.microsoft.com/office/drawing/2014/main" id="{2EA5CACA-BCEB-03E6-3BE5-ECC14BD053F3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603B0E7-A1A0-9FDE-97D2-118DF8FBB7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80" y="842963"/>
            <a:ext cx="2382236" cy="1586494"/>
          </a:xfrm>
          <a:prstGeom prst="rect">
            <a:avLst/>
          </a:prstGeom>
        </p:spPr>
      </p:pic>
      <p:sp>
        <p:nvSpPr>
          <p:cNvPr id="11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26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705E9-5290-C15E-E249-F8B95B772331}"/>
              </a:ext>
            </a:extLst>
          </p:cNvPr>
          <p:cNvSpPr txBox="1"/>
          <p:nvPr/>
        </p:nvSpPr>
        <p:spPr>
          <a:xfrm>
            <a:off x="335659" y="4439884"/>
            <a:ext cx="8789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IBM </a:t>
            </a:r>
            <a:r>
              <a:rPr lang="fa-IR" sz="10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1992 </a:t>
            </a:r>
            <a:endParaRPr lang="fa-IR" sz="1000" dirty="0"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officeArt object" descr="کتاب مرجع"/>
          <p:cNvSpPr txBox="1"/>
          <p:nvPr/>
        </p:nvSpPr>
        <p:spPr>
          <a:xfrm>
            <a:off x="2385060" y="173647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سودمندی‌های چند عامله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65730" y="1133669"/>
            <a:ext cx="494627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6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اگر بازی مجموع صفر نبود یا چند بازیکن داشت چی؟</a:t>
            </a:r>
            <a:r>
              <a:rPr lang="fa-IR" sz="1600" dirty="0">
                <a:latin typeface="Times New Roman" panose="02020603050405020304" pitchFamily="18" charset="0"/>
                <a:ea typeface="Arial Unicode MS"/>
              </a:rPr>
              <a:t> </a:t>
            </a:r>
            <a:endParaRPr lang="en-US" sz="16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6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تعمیم کمینه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-</a:t>
            </a:r>
            <a:r>
              <a:rPr lang="fa-IR" sz="16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بیشینه:</a:t>
            </a:r>
            <a:endParaRPr lang="en-US" sz="16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خروجی‌ها ردیف‌های سودمندی دارند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مقادیر گره‌ها نیز ردیف‌های سودمندی</a:t>
            </a:r>
            <a:r>
              <a:rPr lang="fa-IR" sz="1400" dirty="0">
                <a:latin typeface="Times New Roman" panose="02020603050405020304" pitchFamily="18" charset="0"/>
                <a:ea typeface="Arial Unicode MS"/>
              </a:rPr>
              <a:t> 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دارند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هر بازیکنی بخش خودش</a:t>
            </a:r>
            <a:r>
              <a:rPr lang="fa-IR" sz="1400" dirty="0">
                <a:latin typeface="Times New Roman" panose="02020603050405020304" pitchFamily="18" charset="0"/>
                <a:ea typeface="Arial Unicode MS"/>
              </a:rPr>
              <a:t> 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را بیشینه می‌کند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می‌تواند باعث رشد</a:t>
            </a:r>
            <a:r>
              <a:rPr lang="fa-IR" sz="1400" dirty="0">
                <a:latin typeface="Times New Roman" panose="02020603050405020304" pitchFamily="18" charset="0"/>
                <a:ea typeface="Arial Unicode MS"/>
              </a:rPr>
              <a:t> 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همکاری و رقابت به صورت پویا شود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48F3F-AAD2-F36C-8D21-5BB766F607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6848" r="11396" b="10535"/>
          <a:stretch/>
        </p:blipFill>
        <p:spPr>
          <a:xfrm>
            <a:off x="203729" y="917091"/>
            <a:ext cx="1960193" cy="1522075"/>
          </a:xfrm>
          <a:prstGeom prst="rect">
            <a:avLst/>
          </a:prstGeom>
        </p:spPr>
      </p:pic>
      <p:cxnSp>
        <p:nvCxnSpPr>
          <p:cNvPr id="7" name="officeArt object" descr="Line">
            <a:extLst>
              <a:ext uri="{FF2B5EF4-FFF2-40B4-BE49-F238E27FC236}">
                <a16:creationId xmlns:a16="http://schemas.microsoft.com/office/drawing/2014/main" id="{E99ADF4C-D80A-2E2C-44F4-6062AA3C9DE6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957E518-F083-F234-15C2-A94C3915322F}"/>
              </a:ext>
            </a:extLst>
          </p:cNvPr>
          <p:cNvGrpSpPr/>
          <p:nvPr/>
        </p:nvGrpSpPr>
        <p:grpSpPr>
          <a:xfrm>
            <a:off x="203729" y="2002511"/>
            <a:ext cx="4932040" cy="2967342"/>
            <a:chOff x="3200400" y="2057400"/>
            <a:chExt cx="5638800" cy="3050300"/>
          </a:xfrm>
        </p:grpSpPr>
        <p:sp>
          <p:nvSpPr>
            <p:cNvPr id="8" name="Text Box 25">
              <a:extLst>
                <a:ext uri="{FF2B5EF4-FFF2-40B4-BE49-F238E27FC236}">
                  <a16:creationId xmlns:a16="http://schemas.microsoft.com/office/drawing/2014/main" id="{EB32CA70-7ABA-9DD0-10F0-AB6DECB7A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1" cy="3071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9" name="Text Box 26">
              <a:extLst>
                <a:ext uri="{FF2B5EF4-FFF2-40B4-BE49-F238E27FC236}">
                  <a16:creationId xmlns:a16="http://schemas.microsoft.com/office/drawing/2014/main" id="{D611F23C-D49C-9BAC-B337-6D31AF548E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1" cy="3071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0" name="Text Box 27">
              <a:extLst>
                <a:ext uri="{FF2B5EF4-FFF2-40B4-BE49-F238E27FC236}">
                  <a16:creationId xmlns:a16="http://schemas.microsoft.com/office/drawing/2014/main" id="{4B1F1A3F-5D26-D5B8-3067-EB923015F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1" cy="3071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1" name="Text Box 28">
              <a:extLst>
                <a:ext uri="{FF2B5EF4-FFF2-40B4-BE49-F238E27FC236}">
                  <a16:creationId xmlns:a16="http://schemas.microsoft.com/office/drawing/2014/main" id="{44DC1882-6917-6D71-BA22-DED96DA6D0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1" cy="3071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2" name="Text Box 29">
              <a:extLst>
                <a:ext uri="{FF2B5EF4-FFF2-40B4-BE49-F238E27FC236}">
                  <a16:creationId xmlns:a16="http://schemas.microsoft.com/office/drawing/2014/main" id="{E324239F-B8AE-DAAC-6E5C-0824D6FA0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1" cy="3071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67FB7A8D-C240-C174-E033-DA0F9CD0B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1" cy="3071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4" name="Text Box 31">
              <a:extLst>
                <a:ext uri="{FF2B5EF4-FFF2-40B4-BE49-F238E27FC236}">
                  <a16:creationId xmlns:a16="http://schemas.microsoft.com/office/drawing/2014/main" id="{463B13D6-E146-3438-528C-30460F733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1" cy="3071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5" name="Text Box 32">
              <a:extLst>
                <a:ext uri="{FF2B5EF4-FFF2-40B4-BE49-F238E27FC236}">
                  <a16:creationId xmlns:a16="http://schemas.microsoft.com/office/drawing/2014/main" id="{F7674DC5-ED2D-CA15-2DAF-6B066E714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9599" y="4800600"/>
              <a:ext cx="609601" cy="3071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 sz="1200" dirty="0">
                  <a:latin typeface="Calibri"/>
                  <a:cs typeface="Calibri"/>
                </a:rPr>
                <a:t>,</a:t>
              </a:r>
              <a:r>
                <a:rPr lang="en-US" sz="1200" dirty="0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" name="AutoShape 11">
              <a:extLst>
                <a:ext uri="{FF2B5EF4-FFF2-40B4-BE49-F238E27FC236}">
                  <a16:creationId xmlns:a16="http://schemas.microsoft.com/office/drawing/2014/main" id="{A1B404C3-263C-6199-61DB-393DBEBA61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9" name="AutoShape 12">
              <a:extLst>
                <a:ext uri="{FF2B5EF4-FFF2-40B4-BE49-F238E27FC236}">
                  <a16:creationId xmlns:a16="http://schemas.microsoft.com/office/drawing/2014/main" id="{F2056C96-D7FB-0497-5F8F-9E5FCA724A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0" name="AutoShape 13">
              <a:extLst>
                <a:ext uri="{FF2B5EF4-FFF2-40B4-BE49-F238E27FC236}">
                  <a16:creationId xmlns:a16="http://schemas.microsoft.com/office/drawing/2014/main" id="{3B1C26A5-3037-2776-4E0C-48EDCCEE84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1" name="AutoShape 14">
              <a:extLst>
                <a:ext uri="{FF2B5EF4-FFF2-40B4-BE49-F238E27FC236}">
                  <a16:creationId xmlns:a16="http://schemas.microsoft.com/office/drawing/2014/main" id="{9ACED79B-C95C-E6EC-8C1C-99FF265153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2" name="AutoShape 15">
              <a:extLst>
                <a:ext uri="{FF2B5EF4-FFF2-40B4-BE49-F238E27FC236}">
                  <a16:creationId xmlns:a16="http://schemas.microsoft.com/office/drawing/2014/main" id="{C690A3BD-F41E-FE5C-0707-F541C724D6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4" name="AutoShape 16">
              <a:extLst>
                <a:ext uri="{FF2B5EF4-FFF2-40B4-BE49-F238E27FC236}">
                  <a16:creationId xmlns:a16="http://schemas.microsoft.com/office/drawing/2014/main" id="{78212A72-717A-E23B-9511-645C492AE5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7">
              <a:extLst>
                <a:ext uri="{FF2B5EF4-FFF2-40B4-BE49-F238E27FC236}">
                  <a16:creationId xmlns:a16="http://schemas.microsoft.com/office/drawing/2014/main" id="{8B2DB14B-D4EC-4644-03AA-BB2D32AD5E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8">
              <a:extLst>
                <a:ext uri="{FF2B5EF4-FFF2-40B4-BE49-F238E27FC236}">
                  <a16:creationId xmlns:a16="http://schemas.microsoft.com/office/drawing/2014/main" id="{6DECF008-FB61-5C61-B636-0BC1566056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19">
              <a:extLst>
                <a:ext uri="{FF2B5EF4-FFF2-40B4-BE49-F238E27FC236}">
                  <a16:creationId xmlns:a16="http://schemas.microsoft.com/office/drawing/2014/main" id="{5CB3E035-BFBF-9440-CF50-5F5BA14810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0">
              <a:extLst>
                <a:ext uri="{FF2B5EF4-FFF2-40B4-BE49-F238E27FC236}">
                  <a16:creationId xmlns:a16="http://schemas.microsoft.com/office/drawing/2014/main" id="{3A14C4CB-FC89-DB32-B0DB-37904AAA16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1">
              <a:extLst>
                <a:ext uri="{FF2B5EF4-FFF2-40B4-BE49-F238E27FC236}">
                  <a16:creationId xmlns:a16="http://schemas.microsoft.com/office/drawing/2014/main" id="{D1590928-3672-46BB-A76E-D717B32E3B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2">
              <a:extLst>
                <a:ext uri="{FF2B5EF4-FFF2-40B4-BE49-F238E27FC236}">
                  <a16:creationId xmlns:a16="http://schemas.microsoft.com/office/drawing/2014/main" id="{084F6ECB-30AD-D175-DFA3-2094F04DC6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3">
              <a:extLst>
                <a:ext uri="{FF2B5EF4-FFF2-40B4-BE49-F238E27FC236}">
                  <a16:creationId xmlns:a16="http://schemas.microsoft.com/office/drawing/2014/main" id="{4E3D2934-F7F2-05E9-DAB1-4DA93EE5A0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4">
              <a:extLst>
                <a:ext uri="{FF2B5EF4-FFF2-40B4-BE49-F238E27FC236}">
                  <a16:creationId xmlns:a16="http://schemas.microsoft.com/office/drawing/2014/main" id="{3208D3C4-3420-A275-317F-503CB76D30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35" name="AutoShape 27">
              <a:extLst>
                <a:ext uri="{FF2B5EF4-FFF2-40B4-BE49-F238E27FC236}">
                  <a16:creationId xmlns:a16="http://schemas.microsoft.com/office/drawing/2014/main" id="{CA43FAA0-923A-87AA-C28E-A3100A392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44381E49-853D-CACB-EABE-5DA390203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AutoShape 27">
              <a:extLst>
                <a:ext uri="{FF2B5EF4-FFF2-40B4-BE49-F238E27FC236}">
                  <a16:creationId xmlns:a16="http://schemas.microsoft.com/office/drawing/2014/main" id="{99CB3C23-61B2-599F-111F-04B398B40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8" name="AutoShape 27">
              <a:extLst>
                <a:ext uri="{FF2B5EF4-FFF2-40B4-BE49-F238E27FC236}">
                  <a16:creationId xmlns:a16="http://schemas.microsoft.com/office/drawing/2014/main" id="{9E6719FC-4945-807E-9831-B792AFD7D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EEEA8F5B-61E7-81B6-62D0-A040F559D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D4C857F8-64F0-66AC-2245-06533E6DC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AutoShape 27">
              <a:extLst>
                <a:ext uri="{FF2B5EF4-FFF2-40B4-BE49-F238E27FC236}">
                  <a16:creationId xmlns:a16="http://schemas.microsoft.com/office/drawing/2014/main" id="{106E8D28-ABA3-634A-300E-7174B4D42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42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27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2627784" y="215900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سودمندی‌ها</a:t>
            </a:r>
            <a:r>
              <a:rPr lang="fa-IR" sz="2400" b="1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(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Utilities</a:t>
            </a:r>
            <a:r>
              <a:rPr lang="fa-IR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9F0C5-8261-3BB8-3249-483484839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0"/>
          <a:stretch/>
        </p:blipFill>
        <p:spPr>
          <a:xfrm>
            <a:off x="1338720" y="1168118"/>
            <a:ext cx="6466560" cy="3755485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53AC5EEA-59CD-0C30-9504-240C2427A390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28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fficeArt object" descr="کتاب مرجع"/>
          <p:cNvSpPr txBox="1"/>
          <p:nvPr/>
        </p:nvSpPr>
        <p:spPr>
          <a:xfrm>
            <a:off x="2385060" y="35828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بیشینه سودمندی مورد انتظار (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Maximum Expected Utility</a:t>
            </a:r>
            <a:r>
              <a:rPr lang="fa-IR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560" y="1195593"/>
            <a:ext cx="8227640" cy="335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6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چرا باید میانگین سودمندی‌ها را بگیریم؟چرا کمینه-بیشینه نه؟</a:t>
            </a:r>
            <a:endParaRPr lang="en-US" sz="16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6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اصل بیشینه سودمندی مورد انتظار:					</a:t>
            </a:r>
            <a:endParaRPr lang="en-US" sz="16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یک عامل منطقی باید حرکتی را انتخاب کند که</a:t>
            </a: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fa-IR" sz="1400" dirty="0">
                <a:solidFill>
                  <a:srgbClr val="C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سودمندی مورد انتظارش را بیشینه کند، با توجه به دانشی که دارد.</a:t>
            </a:r>
            <a:endParaRPr lang="en-US" sz="16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ar-SA" sz="16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سوالات:</a:t>
            </a:r>
            <a:endParaRPr lang="en-US" sz="16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سودمندی‌ها از کجا می‌آیند؟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از کجا بدانیم چنین سودمندی‌هایی اصلا وجود دارند؟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از کجا بدانیم میانگین گرفتن اصلا معنا دارد؟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اگر رفتارمان (ترجیحات) قابل توصیف شدن توسط سودمندی‌ها نباشند چه اتفاقی می‌افتد؟ 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68D2B-C5F4-33E0-3868-480F3A119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6" t="41600" r="23274" b="9548"/>
          <a:stretch/>
        </p:blipFill>
        <p:spPr>
          <a:xfrm>
            <a:off x="971600" y="2492673"/>
            <a:ext cx="2568459" cy="1422652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980B42D6-19CD-C315-2186-B1C46DEABB99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29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2285048" y="177596"/>
            <a:ext cx="45720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بدترین حالت در برابر حالت میانگین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03648" y="3921566"/>
            <a:ext cx="6663775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Aft>
                <a:spcPts val="1200"/>
              </a:spcAft>
            </a:pPr>
            <a:r>
              <a:rPr lang="ar-SA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ایده: </a:t>
            </a:r>
            <a:r>
              <a:rPr lang="fa-IR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نتایج غیرقطعی</a:t>
            </a:r>
            <a:r>
              <a:rPr lang="ar-SA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توسط شانس کنترل می</a:t>
            </a:r>
            <a:r>
              <a:rPr lang="fa-IR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‌</a:t>
            </a:r>
            <a:r>
              <a:rPr lang="ar-SA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شوند</a:t>
            </a:r>
            <a:r>
              <a:rPr lang="fa-IR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، </a:t>
            </a:r>
            <a:r>
              <a:rPr lang="ar-SA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نه </a:t>
            </a:r>
            <a:r>
              <a:rPr lang="fa-IR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خصومت!</a:t>
            </a:r>
            <a:endParaRPr lang="en-US" sz="16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FE46C-0472-9F9F-C064-379FF2602E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5" t="26831" r="29214" b="6346"/>
          <a:stretch/>
        </p:blipFill>
        <p:spPr>
          <a:xfrm>
            <a:off x="6372200" y="1472497"/>
            <a:ext cx="2067925" cy="2107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AA2CA-40DD-1843-40F0-5FC2D2093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6848" r="11396" b="10535"/>
          <a:stretch/>
        </p:blipFill>
        <p:spPr>
          <a:xfrm>
            <a:off x="493902" y="1263770"/>
            <a:ext cx="2817958" cy="2188123"/>
          </a:xfrm>
          <a:prstGeom prst="rect">
            <a:avLst/>
          </a:prstGeom>
        </p:spPr>
      </p:pic>
      <p:cxnSp>
        <p:nvCxnSpPr>
          <p:cNvPr id="8" name="officeArt object" descr="Line">
            <a:extLst>
              <a:ext uri="{FF2B5EF4-FFF2-40B4-BE49-F238E27FC236}">
                <a16:creationId xmlns:a16="http://schemas.microsoft.com/office/drawing/2014/main" id="{A534E9F0-02D9-26B1-E848-79C24BD71795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10" name="AutoShape 5">
            <a:extLst>
              <a:ext uri="{FF2B5EF4-FFF2-40B4-BE49-F238E27FC236}">
                <a16:creationId xmlns:a16="http://schemas.microsoft.com/office/drawing/2014/main" id="{E86AE12E-2E42-2921-D4E0-DA17BEA4A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639" y="1054335"/>
            <a:ext cx="362283" cy="289014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9598A66B-CB2D-BC9B-BEC8-D7CC9FE2BA8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60073" y="1993629"/>
            <a:ext cx="362283" cy="289014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AB3248D7-5E50-6B51-221E-A42CD1327F8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309206" y="1993629"/>
            <a:ext cx="362283" cy="289014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81ACCE92-12AF-6380-532C-AD6168BC1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790" y="3221937"/>
            <a:ext cx="362283" cy="289014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10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03EFB7B-19B0-387E-1D2D-50CB7D002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900" y="3221937"/>
            <a:ext cx="362283" cy="289014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10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E78F0FAC-E197-49ED-2CDA-4EB167056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923" y="3221937"/>
            <a:ext cx="362283" cy="289014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9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CED2673-15BF-A928-F195-3CB7E8205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1489" y="3221937"/>
            <a:ext cx="362283" cy="289014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100</a:t>
            </a:r>
          </a:p>
        </p:txBody>
      </p:sp>
      <p:cxnSp>
        <p:nvCxnSpPr>
          <p:cNvPr id="17" name="AutoShape 12">
            <a:extLst>
              <a:ext uri="{FF2B5EF4-FFF2-40B4-BE49-F238E27FC236}">
                <a16:creationId xmlns:a16="http://schemas.microsoft.com/office/drawing/2014/main" id="{3940A58F-E090-E4CE-5150-FB330DE992BA}"/>
              </a:ext>
            </a:extLst>
          </p:cNvPr>
          <p:cNvCxnSpPr>
            <a:cxnSpLocks noChangeShapeType="1"/>
            <a:stCxn id="10" idx="3"/>
            <a:endCxn id="11" idx="3"/>
          </p:cNvCxnSpPr>
          <p:nvPr/>
        </p:nvCxnSpPr>
        <p:spPr bwMode="auto">
          <a:xfrm flipH="1">
            <a:off x="4041215" y="1343349"/>
            <a:ext cx="724566" cy="6502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3">
            <a:extLst>
              <a:ext uri="{FF2B5EF4-FFF2-40B4-BE49-F238E27FC236}">
                <a16:creationId xmlns:a16="http://schemas.microsoft.com/office/drawing/2014/main" id="{3D48E02B-8813-F0DE-B343-78263E61E788}"/>
              </a:ext>
            </a:extLst>
          </p:cNvPr>
          <p:cNvCxnSpPr>
            <a:cxnSpLocks noChangeShapeType="1"/>
            <a:stCxn id="10" idx="3"/>
            <a:endCxn id="12" idx="3"/>
          </p:cNvCxnSpPr>
          <p:nvPr/>
        </p:nvCxnSpPr>
        <p:spPr bwMode="auto">
          <a:xfrm>
            <a:off x="4765781" y="1343349"/>
            <a:ext cx="724566" cy="6502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4">
            <a:extLst>
              <a:ext uri="{FF2B5EF4-FFF2-40B4-BE49-F238E27FC236}">
                <a16:creationId xmlns:a16="http://schemas.microsoft.com/office/drawing/2014/main" id="{E48A90A5-66FD-24BC-D6D8-E4AF3345F615}"/>
              </a:ext>
            </a:extLst>
          </p:cNvPr>
          <p:cNvCxnSpPr>
            <a:cxnSpLocks noChangeShapeType="1"/>
            <a:stCxn id="11" idx="0"/>
            <a:endCxn id="13" idx="0"/>
          </p:cNvCxnSpPr>
          <p:nvPr/>
        </p:nvCxnSpPr>
        <p:spPr bwMode="auto">
          <a:xfrm flipH="1">
            <a:off x="3678932" y="2282643"/>
            <a:ext cx="362283" cy="9392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5">
            <a:extLst>
              <a:ext uri="{FF2B5EF4-FFF2-40B4-BE49-F238E27FC236}">
                <a16:creationId xmlns:a16="http://schemas.microsoft.com/office/drawing/2014/main" id="{4A1F76DC-5B92-BAD9-23B9-0BA19B109549}"/>
              </a:ext>
            </a:extLst>
          </p:cNvPr>
          <p:cNvCxnSpPr>
            <a:cxnSpLocks noChangeShapeType="1"/>
            <a:stCxn id="11" idx="0"/>
            <a:endCxn id="14" idx="0"/>
          </p:cNvCxnSpPr>
          <p:nvPr/>
        </p:nvCxnSpPr>
        <p:spPr bwMode="auto">
          <a:xfrm>
            <a:off x="4041215" y="2282643"/>
            <a:ext cx="289827" cy="9392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16">
            <a:extLst>
              <a:ext uri="{FF2B5EF4-FFF2-40B4-BE49-F238E27FC236}">
                <a16:creationId xmlns:a16="http://schemas.microsoft.com/office/drawing/2014/main" id="{4B3DEC8C-6EF8-8C7B-519B-572620FB243F}"/>
              </a:ext>
            </a:extLst>
          </p:cNvPr>
          <p:cNvCxnSpPr>
            <a:cxnSpLocks noChangeShapeType="1"/>
            <a:stCxn id="12" idx="0"/>
            <a:endCxn id="15" idx="0"/>
          </p:cNvCxnSpPr>
          <p:nvPr/>
        </p:nvCxnSpPr>
        <p:spPr bwMode="auto">
          <a:xfrm flipH="1">
            <a:off x="5128064" y="2282643"/>
            <a:ext cx="362283" cy="9392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5923CE2-54A7-7AF7-B493-74455CD378A1}"/>
              </a:ext>
            </a:extLst>
          </p:cNvPr>
          <p:cNvCxnSpPr>
            <a:cxnSpLocks noChangeShapeType="1"/>
            <a:stCxn id="12" idx="0"/>
            <a:endCxn id="16" idx="0"/>
          </p:cNvCxnSpPr>
          <p:nvPr/>
        </p:nvCxnSpPr>
        <p:spPr bwMode="auto">
          <a:xfrm>
            <a:off x="5490347" y="2282643"/>
            <a:ext cx="362283" cy="9392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" name="Text Box 18">
            <a:extLst>
              <a:ext uri="{FF2B5EF4-FFF2-40B4-BE49-F238E27FC236}">
                <a16:creationId xmlns:a16="http://schemas.microsoft.com/office/drawing/2014/main" id="{8D3D04E4-8A52-85F0-05D8-932B6DAA8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056" y="1054335"/>
            <a:ext cx="630976" cy="3477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20F7EA61-45AD-DE9C-24DC-6CB34D8E5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946" y="1921376"/>
            <a:ext cx="630976" cy="3477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1637CE43-D75F-5A2F-8D53-8E480943F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073" y="1993629"/>
            <a:ext cx="362283" cy="361267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Oval 16">
            <a:extLst>
              <a:ext uri="{FF2B5EF4-FFF2-40B4-BE49-F238E27FC236}">
                <a16:creationId xmlns:a16="http://schemas.microsoft.com/office/drawing/2014/main" id="{D49DF64B-524E-57B5-3798-242961AF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206" y="1993629"/>
            <a:ext cx="362283" cy="361267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7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fficeArt object" descr="کتاب مرجع"/>
          <p:cNvSpPr txBox="1"/>
          <p:nvPr/>
        </p:nvSpPr>
        <p:spPr>
          <a:xfrm>
            <a:off x="2159000" y="215672"/>
            <a:ext cx="48260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از چه سودمندی‌هایی استفاده کنیم؟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8180" y="3147814"/>
            <a:ext cx="82276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برای استدلال کمینه-بیشینه در بدترین حالت، مقیاس تابع پایانی اهمیتی ندارد.</a:t>
            </a:r>
            <a:endParaRPr lang="en-US" sz="12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ما فقط می‌خواهیم که حالت‌های بهتر، ارزیابی‌های بهتر داشته باشند. (ترتیب درست باشد)</a:t>
            </a:r>
            <a:endParaRPr lang="en-US" sz="12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به آن </a:t>
            </a:r>
            <a:r>
              <a:rPr lang="fa-IR" sz="1400" dirty="0">
                <a:solidFill>
                  <a:srgbClr val="C0000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عدم حساسیت نسبت به تبدیلات یکنواخت 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گفته می‌شود.</a:t>
            </a:r>
            <a:endParaRPr lang="en-US" sz="1200" dirty="0">
              <a:latin typeface="Times New Roman" panose="02020603050405020304" pitchFamily="18" charset="0"/>
              <a:ea typeface="Arial Unicode MS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1400" dirty="0">
                <a:solidFill>
                  <a:srgbClr val="0070C0"/>
                </a:solidFill>
                <a:ea typeface="Arial Unicode MS"/>
                <a:cs typeface="Vazir" panose="020B0603030804020204" pitchFamily="34" charset="-78"/>
              </a:rPr>
              <a:t>برای استدلال </a:t>
            </a:r>
            <a:r>
              <a:rPr lang="en-US" sz="1400" dirty="0" err="1">
                <a:solidFill>
                  <a:srgbClr val="0070C0"/>
                </a:solidFill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fa-IR" sz="1400" dirty="0">
                <a:solidFill>
                  <a:srgbClr val="0070C0"/>
                </a:solidFill>
                <a:latin typeface="Roboto"/>
                <a:ea typeface="Arial Unicode MS"/>
                <a:cs typeface="Vazir" panose="020B0603030804020204" pitchFamily="34" charset="-78"/>
              </a:rPr>
              <a:t> در حالت میانگین، اندازه‌ها </a:t>
            </a:r>
            <a:r>
              <a:rPr lang="fa-IR" sz="1400" b="1" dirty="0">
                <a:solidFill>
                  <a:srgbClr val="0070C0"/>
                </a:solidFill>
                <a:latin typeface="Roboto"/>
                <a:ea typeface="Arial Unicode MS"/>
                <a:cs typeface="Vazir" panose="020B0603030804020204" pitchFamily="34" charset="-78"/>
              </a:rPr>
              <a:t>باید</a:t>
            </a:r>
            <a:r>
              <a:rPr lang="fa-IR" sz="1400" dirty="0">
                <a:solidFill>
                  <a:srgbClr val="0070C0"/>
                </a:solidFill>
                <a:latin typeface="Roboto"/>
                <a:ea typeface="Arial Unicode MS"/>
                <a:cs typeface="Vazir" panose="020B0603030804020204" pitchFamily="34" charset="-78"/>
              </a:rPr>
              <a:t> معنا‌دار باشند.</a:t>
            </a:r>
            <a:endParaRPr lang="en-US" dirty="0"/>
          </a:p>
        </p:txBody>
      </p:sp>
      <p:cxnSp>
        <p:nvCxnSpPr>
          <p:cNvPr id="4" name="officeArt object" descr="Line">
            <a:extLst>
              <a:ext uri="{FF2B5EF4-FFF2-40B4-BE49-F238E27FC236}">
                <a16:creationId xmlns:a16="http://schemas.microsoft.com/office/drawing/2014/main" id="{4965A20D-218E-E396-0A00-62ED5A967F1D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D991BE1-1634-31F5-E52E-C21FDAA89AAE}"/>
              </a:ext>
            </a:extLst>
          </p:cNvPr>
          <p:cNvGrpSpPr/>
          <p:nvPr/>
        </p:nvGrpSpPr>
        <p:grpSpPr>
          <a:xfrm>
            <a:off x="1257300" y="1843597"/>
            <a:ext cx="6553200" cy="386864"/>
            <a:chOff x="2743200" y="2414952"/>
            <a:chExt cx="6553200" cy="386864"/>
          </a:xfrm>
        </p:grpSpPr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0BE974ED-2241-6C79-E0B9-9E67738EF2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C94E6E3C-2BA8-ADB0-7EC1-A57E56867A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BCAAFB7F-7571-1737-460B-C684E0655E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83EC0E5E-8828-ADAC-27F3-26D161EBB7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cxnSp>
        <p:nvCxnSpPr>
          <p:cNvPr id="13" name="AutoShape 43">
            <a:extLst>
              <a:ext uri="{FF2B5EF4-FFF2-40B4-BE49-F238E27FC236}">
                <a16:creationId xmlns:a16="http://schemas.microsoft.com/office/drawing/2014/main" id="{755B235B-A67A-B406-450D-7224C1E85F18}"/>
              </a:ext>
            </a:extLst>
          </p:cNvPr>
          <p:cNvCxnSpPr>
            <a:cxnSpLocks noChangeShapeType="1"/>
            <a:stCxn id="31" idx="4"/>
            <a:endCxn id="15" idx="0"/>
          </p:cNvCxnSpPr>
          <p:nvPr/>
        </p:nvCxnSpPr>
        <p:spPr bwMode="auto">
          <a:xfrm rot="16200000" flipH="1">
            <a:off x="1519237" y="2224232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F7E23-3D77-53B4-3ED9-87DF2AEDDC68}"/>
              </a:ext>
            </a:extLst>
          </p:cNvPr>
          <p:cNvSpPr/>
          <p:nvPr/>
        </p:nvSpPr>
        <p:spPr bwMode="auto">
          <a:xfrm>
            <a:off x="952500" y="2495695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FDE94D-A128-1517-A3A4-5A89904BC985}"/>
              </a:ext>
            </a:extLst>
          </p:cNvPr>
          <p:cNvSpPr/>
          <p:nvPr/>
        </p:nvSpPr>
        <p:spPr bwMode="auto">
          <a:xfrm>
            <a:off x="1485900" y="2495695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6" name="AutoShape 43">
            <a:extLst>
              <a:ext uri="{FF2B5EF4-FFF2-40B4-BE49-F238E27FC236}">
                <a16:creationId xmlns:a16="http://schemas.microsoft.com/office/drawing/2014/main" id="{1C7564F0-75F5-18C2-FE2F-D3D9903AC8D1}"/>
              </a:ext>
            </a:extLst>
          </p:cNvPr>
          <p:cNvCxnSpPr>
            <a:cxnSpLocks noChangeShapeType="1"/>
            <a:stCxn id="31" idx="4"/>
            <a:endCxn id="14" idx="0"/>
          </p:cNvCxnSpPr>
          <p:nvPr/>
        </p:nvCxnSpPr>
        <p:spPr bwMode="auto">
          <a:xfrm rot="5400000">
            <a:off x="1214438" y="2214708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43">
            <a:extLst>
              <a:ext uri="{FF2B5EF4-FFF2-40B4-BE49-F238E27FC236}">
                <a16:creationId xmlns:a16="http://schemas.microsoft.com/office/drawing/2014/main" id="{C87BC798-CA82-39F9-D49D-23EBC1D55444}"/>
              </a:ext>
            </a:extLst>
          </p:cNvPr>
          <p:cNvCxnSpPr>
            <a:cxnSpLocks noChangeShapeType="1"/>
            <a:stCxn id="32" idx="4"/>
            <a:endCxn id="19" idx="0"/>
          </p:cNvCxnSpPr>
          <p:nvPr/>
        </p:nvCxnSpPr>
        <p:spPr bwMode="auto">
          <a:xfrm rot="16200000" flipH="1">
            <a:off x="3214687" y="2186132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75D465-A337-AA6D-5DEF-032EAD0AD774}"/>
              </a:ext>
            </a:extLst>
          </p:cNvPr>
          <p:cNvSpPr/>
          <p:nvPr/>
        </p:nvSpPr>
        <p:spPr bwMode="auto">
          <a:xfrm>
            <a:off x="2552700" y="2476645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6711E-45D3-1B45-BB42-AB5E2DB2D0FA}"/>
              </a:ext>
            </a:extLst>
          </p:cNvPr>
          <p:cNvSpPr/>
          <p:nvPr/>
        </p:nvSpPr>
        <p:spPr bwMode="auto">
          <a:xfrm>
            <a:off x="3238500" y="2476645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20" name="AutoShape 43">
            <a:extLst>
              <a:ext uri="{FF2B5EF4-FFF2-40B4-BE49-F238E27FC236}">
                <a16:creationId xmlns:a16="http://schemas.microsoft.com/office/drawing/2014/main" id="{9D6D0CCF-CD90-DEA6-ECE7-B53AE4848C98}"/>
              </a:ext>
            </a:extLst>
          </p:cNvPr>
          <p:cNvCxnSpPr>
            <a:cxnSpLocks noChangeShapeType="1"/>
            <a:stCxn id="32" idx="4"/>
            <a:endCxn id="18" idx="0"/>
          </p:cNvCxnSpPr>
          <p:nvPr/>
        </p:nvCxnSpPr>
        <p:spPr bwMode="auto">
          <a:xfrm rot="5400000">
            <a:off x="2871788" y="2176608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43">
            <a:extLst>
              <a:ext uri="{FF2B5EF4-FFF2-40B4-BE49-F238E27FC236}">
                <a16:creationId xmlns:a16="http://schemas.microsoft.com/office/drawing/2014/main" id="{39A00EDD-FD34-CE7F-F9AF-ECE3E4A0D1D7}"/>
              </a:ext>
            </a:extLst>
          </p:cNvPr>
          <p:cNvCxnSpPr>
            <a:cxnSpLocks noChangeShapeType="1"/>
            <a:stCxn id="23" idx="3"/>
            <a:endCxn id="32" idx="0"/>
          </p:cNvCxnSpPr>
          <p:nvPr/>
        </p:nvCxnSpPr>
        <p:spPr bwMode="auto">
          <a:xfrm rot="16200000" flipH="1">
            <a:off x="2633663" y="1252682"/>
            <a:ext cx="228600" cy="847725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AutoShape 43">
            <a:extLst>
              <a:ext uri="{FF2B5EF4-FFF2-40B4-BE49-F238E27FC236}">
                <a16:creationId xmlns:a16="http://schemas.microsoft.com/office/drawing/2014/main" id="{008A0929-5D96-B350-5F3F-98E937A9C750}"/>
              </a:ext>
            </a:extLst>
          </p:cNvPr>
          <p:cNvCxnSpPr>
            <a:cxnSpLocks noChangeShapeType="1"/>
            <a:stCxn id="23" idx="3"/>
            <a:endCxn id="31" idx="0"/>
          </p:cNvCxnSpPr>
          <p:nvPr/>
        </p:nvCxnSpPr>
        <p:spPr bwMode="auto">
          <a:xfrm rot="5400000">
            <a:off x="1785938" y="1271733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" name="Isosceles Triangle 32">
            <a:extLst>
              <a:ext uri="{FF2B5EF4-FFF2-40B4-BE49-F238E27FC236}">
                <a16:creationId xmlns:a16="http://schemas.microsoft.com/office/drawing/2014/main" id="{7675F51F-850D-7B7A-7B26-A450C9AE2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181245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ight Arrow 54">
            <a:extLst>
              <a:ext uri="{FF2B5EF4-FFF2-40B4-BE49-F238E27FC236}">
                <a16:creationId xmlns:a16="http://schemas.microsoft.com/office/drawing/2014/main" id="{185DDC48-3C3A-841F-4F06-F52B0DA1F7C0}"/>
              </a:ext>
            </a:extLst>
          </p:cNvPr>
          <p:cNvSpPr/>
          <p:nvPr/>
        </p:nvSpPr>
        <p:spPr>
          <a:xfrm>
            <a:off x="4305300" y="2400445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25" name="AutoShape 43">
            <a:extLst>
              <a:ext uri="{FF2B5EF4-FFF2-40B4-BE49-F238E27FC236}">
                <a16:creationId xmlns:a16="http://schemas.microsoft.com/office/drawing/2014/main" id="{FA756234-69A3-E389-5597-1846F9289FF9}"/>
              </a:ext>
            </a:extLst>
          </p:cNvPr>
          <p:cNvCxnSpPr>
            <a:cxnSpLocks noChangeShapeType="1"/>
            <a:stCxn id="33" idx="4"/>
            <a:endCxn id="27" idx="0"/>
          </p:cNvCxnSpPr>
          <p:nvPr/>
        </p:nvCxnSpPr>
        <p:spPr bwMode="auto">
          <a:xfrm rot="16200000" flipH="1">
            <a:off x="5938837" y="2224232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DABC9E4-806C-2F0C-501F-595F60A59145}"/>
              </a:ext>
            </a:extLst>
          </p:cNvPr>
          <p:cNvSpPr/>
          <p:nvPr/>
        </p:nvSpPr>
        <p:spPr bwMode="auto">
          <a:xfrm>
            <a:off x="5372100" y="2495695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C2D440-D2E1-7F05-0D4E-E3806C9A3483}"/>
              </a:ext>
            </a:extLst>
          </p:cNvPr>
          <p:cNvSpPr/>
          <p:nvPr/>
        </p:nvSpPr>
        <p:spPr bwMode="auto">
          <a:xfrm>
            <a:off x="5905500" y="2495695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28" name="AutoShape 43">
            <a:extLst>
              <a:ext uri="{FF2B5EF4-FFF2-40B4-BE49-F238E27FC236}">
                <a16:creationId xmlns:a16="http://schemas.microsoft.com/office/drawing/2014/main" id="{05E5CE78-05FD-DAE4-2EFF-64050BAF88B6}"/>
              </a:ext>
            </a:extLst>
          </p:cNvPr>
          <p:cNvCxnSpPr>
            <a:cxnSpLocks noChangeShapeType="1"/>
            <a:stCxn id="33" idx="4"/>
            <a:endCxn id="26" idx="0"/>
          </p:cNvCxnSpPr>
          <p:nvPr/>
        </p:nvCxnSpPr>
        <p:spPr bwMode="auto">
          <a:xfrm rot="5400000">
            <a:off x="5634038" y="2214708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43">
            <a:extLst>
              <a:ext uri="{FF2B5EF4-FFF2-40B4-BE49-F238E27FC236}">
                <a16:creationId xmlns:a16="http://schemas.microsoft.com/office/drawing/2014/main" id="{1FDA7CB2-E7CD-BB32-5B72-C1AE25FFD875}"/>
              </a:ext>
            </a:extLst>
          </p:cNvPr>
          <p:cNvCxnSpPr>
            <a:cxnSpLocks noChangeShapeType="1"/>
            <a:stCxn id="34" idx="4"/>
            <a:endCxn id="36" idx="0"/>
          </p:cNvCxnSpPr>
          <p:nvPr/>
        </p:nvCxnSpPr>
        <p:spPr bwMode="auto">
          <a:xfrm rot="16200000" flipH="1">
            <a:off x="7634287" y="2186132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D86B8C0-307C-3D6A-937F-1FE5E82CCB16}"/>
              </a:ext>
            </a:extLst>
          </p:cNvPr>
          <p:cNvGrpSpPr/>
          <p:nvPr/>
        </p:nvGrpSpPr>
        <p:grpSpPr>
          <a:xfrm>
            <a:off x="1276350" y="1790845"/>
            <a:ext cx="6534150" cy="457200"/>
            <a:chOff x="2762250" y="2362200"/>
            <a:chExt cx="6534150" cy="457200"/>
          </a:xfrm>
        </p:grpSpPr>
        <p:sp>
          <p:nvSpPr>
            <p:cNvPr id="31" name="Oval 39">
              <a:extLst>
                <a:ext uri="{FF2B5EF4-FFF2-40B4-BE49-F238E27FC236}">
                  <a16:creationId xmlns:a16="http://schemas.microsoft.com/office/drawing/2014/main" id="{9138D2BE-14FD-9180-58C5-229365426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39">
              <a:extLst>
                <a:ext uri="{FF2B5EF4-FFF2-40B4-BE49-F238E27FC236}">
                  <a16:creationId xmlns:a16="http://schemas.microsoft.com/office/drawing/2014/main" id="{3960FD8A-211B-1526-C8EC-56E1FD036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39">
              <a:extLst>
                <a:ext uri="{FF2B5EF4-FFF2-40B4-BE49-F238E27FC236}">
                  <a16:creationId xmlns:a16="http://schemas.microsoft.com/office/drawing/2014/main" id="{FCD782A4-BDBA-798E-BAC8-057CD31B2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81F0B694-05DB-0134-6D25-4AD5A4E1B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ECB6DC-F2B8-1A9D-AB86-BD19F21C2F59}"/>
              </a:ext>
            </a:extLst>
          </p:cNvPr>
          <p:cNvSpPr/>
          <p:nvPr/>
        </p:nvSpPr>
        <p:spPr bwMode="auto">
          <a:xfrm>
            <a:off x="6972300" y="2476645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85274F-5484-C0EB-42C5-949E9B910320}"/>
              </a:ext>
            </a:extLst>
          </p:cNvPr>
          <p:cNvSpPr/>
          <p:nvPr/>
        </p:nvSpPr>
        <p:spPr bwMode="auto">
          <a:xfrm>
            <a:off x="7658100" y="2476645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37" name="AutoShape 43">
            <a:extLst>
              <a:ext uri="{FF2B5EF4-FFF2-40B4-BE49-F238E27FC236}">
                <a16:creationId xmlns:a16="http://schemas.microsoft.com/office/drawing/2014/main" id="{479576CF-56E8-34A7-8AEC-4082C2D5C8B2}"/>
              </a:ext>
            </a:extLst>
          </p:cNvPr>
          <p:cNvCxnSpPr>
            <a:cxnSpLocks noChangeShapeType="1"/>
            <a:stCxn id="34" idx="4"/>
            <a:endCxn id="35" idx="0"/>
          </p:cNvCxnSpPr>
          <p:nvPr/>
        </p:nvCxnSpPr>
        <p:spPr bwMode="auto">
          <a:xfrm rot="5400000">
            <a:off x="7291388" y="2176608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" name="AutoShape 43">
            <a:extLst>
              <a:ext uri="{FF2B5EF4-FFF2-40B4-BE49-F238E27FC236}">
                <a16:creationId xmlns:a16="http://schemas.microsoft.com/office/drawing/2014/main" id="{9D5412E9-F5BB-5F2E-BC48-EF6E35B7E536}"/>
              </a:ext>
            </a:extLst>
          </p:cNvPr>
          <p:cNvCxnSpPr>
            <a:cxnSpLocks noChangeShapeType="1"/>
            <a:stCxn id="40" idx="3"/>
            <a:endCxn id="34" idx="0"/>
          </p:cNvCxnSpPr>
          <p:nvPr/>
        </p:nvCxnSpPr>
        <p:spPr bwMode="auto">
          <a:xfrm rot="16200000" flipH="1">
            <a:off x="7053262" y="1252682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43">
            <a:extLst>
              <a:ext uri="{FF2B5EF4-FFF2-40B4-BE49-F238E27FC236}">
                <a16:creationId xmlns:a16="http://schemas.microsoft.com/office/drawing/2014/main" id="{636D8930-396B-BEB8-0F4C-CC66E1D54C8E}"/>
              </a:ext>
            </a:extLst>
          </p:cNvPr>
          <p:cNvCxnSpPr>
            <a:cxnSpLocks noChangeShapeType="1"/>
            <a:stCxn id="40" idx="3"/>
            <a:endCxn id="33" idx="0"/>
          </p:cNvCxnSpPr>
          <p:nvPr/>
        </p:nvCxnSpPr>
        <p:spPr bwMode="auto">
          <a:xfrm rot="5400000">
            <a:off x="6205538" y="1271732"/>
            <a:ext cx="247650" cy="828675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Isosceles Triangle 72">
            <a:extLst>
              <a:ext uri="{FF2B5EF4-FFF2-40B4-BE49-F238E27FC236}">
                <a16:creationId xmlns:a16="http://schemas.microsoft.com/office/drawing/2014/main" id="{EF071C5A-79D3-D166-A9B1-4457759B1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100" y="1181245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30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fficeArt object" descr="کتاب مرجع"/>
          <p:cNvSpPr txBox="1"/>
          <p:nvPr/>
        </p:nvSpPr>
        <p:spPr>
          <a:xfrm>
            <a:off x="2381250" y="171554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سودمندی‌ها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94597" y="1024957"/>
                <a:ext cx="8587680" cy="3643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en-US" sz="16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</a:rPr>
                  <a:t> </a:t>
                </a:r>
                <a:r>
                  <a:rPr lang="fa-IR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سودمندی‌ها توابعی از نتایج (حالات جهان) به اعداد حقیقی هستند که ترجیحات یک عامل را توصیف می‌کنند.</a:t>
                </a:r>
                <a:endParaRPr 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endParaRPr>
              </a:p>
              <a:p>
                <a:pPr marL="342900" marR="0" lvl="0" indent="-34290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سودمندی‌ها از کجا می‌آیند؟</a:t>
                </a:r>
                <a:endParaRPr lang="en-US" sz="16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ممکن است در یک بازی، ساده باشد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1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/−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1</m:t>
                    </m:r>
                  </m:oMath>
                </a14:m>
                <a:r>
                  <a:rPr lang="fa-IR" sz="1400" dirty="0">
                    <a:latin typeface="Times New Roman" panose="02020603050405020304" pitchFamily="18" charset="0"/>
                    <a:ea typeface="Arial Unicode MS"/>
                  </a:rPr>
                  <a:t>)</a:t>
                </a:r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سودمندی‌ها اهداف عامل را خلاصه می‌کنند.</a:t>
                </a:r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قضیه: هر ترجیح "منطقی" می‌تواند به صورت یک تابع سودمندی خلاصه شود.</a:t>
                </a:r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342900" marR="0" lvl="0" indent="-34290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ما سودمندی‌ها را دستی تنظیم می‌کنیم و اجازه می‌دهیم رفتارها به وجود آیند.</a:t>
                </a:r>
                <a:endParaRPr lang="en-US" sz="16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چرا اجازه نمی‌دهیم عامل‌ها، سودمندی‌ها را انتخاب کنند؟</a:t>
                </a:r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چرا رفتارها را تعیین نمی‌کنیم؟</a:t>
                </a:r>
                <a:endParaRPr lang="en-US" sz="1400" dirty="0">
                  <a:effectLst/>
                  <a:latin typeface="Times New Roman" panose="02020603050405020304" pitchFamily="18" charset="0"/>
                  <a:ea typeface="Arial Unicode MS"/>
                </a:endParaRPr>
              </a:p>
              <a:p>
                <a:pPr marL="342900" marR="0" lvl="0" indent="-34290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endParaRPr lang="en-US" sz="1600" dirty="0">
                  <a:latin typeface="Times New Roman" panose="02020603050405020304" pitchFamily="18" charset="0"/>
                  <a:ea typeface="Arial Unicode MS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97" y="1024957"/>
                <a:ext cx="8587680" cy="3643690"/>
              </a:xfrm>
              <a:prstGeom prst="rect">
                <a:avLst/>
              </a:prstGeom>
              <a:blipFill>
                <a:blip r:embed="rId2"/>
                <a:stretch>
                  <a:fillRect l="-355" r="-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5949C-288B-A682-6F30-4A630C0F203E}"/>
              </a:ext>
            </a:extLst>
          </p:cNvPr>
          <p:cNvGrpSpPr/>
          <p:nvPr/>
        </p:nvGrpSpPr>
        <p:grpSpPr>
          <a:xfrm>
            <a:off x="971600" y="1663927"/>
            <a:ext cx="872305" cy="3158410"/>
            <a:chOff x="902316" y="1658709"/>
            <a:chExt cx="977993" cy="35410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D58650-A831-F1C6-4AB1-4618CE1C2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95" t="41358" r="61966" b="33200"/>
            <a:stretch/>
          </p:blipFill>
          <p:spPr>
            <a:xfrm>
              <a:off x="1016213" y="1658709"/>
              <a:ext cx="864096" cy="9285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307397-3AFD-FBF1-F94D-029DD2277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04" t="35295" r="36858" b="33200"/>
            <a:stretch/>
          </p:blipFill>
          <p:spPr>
            <a:xfrm>
              <a:off x="1016213" y="2654351"/>
              <a:ext cx="864096" cy="114985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052249-EF52-073A-FB55-0699CBA77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48" t="30400" r="10407" b="33200"/>
            <a:stretch/>
          </p:blipFill>
          <p:spPr>
            <a:xfrm>
              <a:off x="902316" y="3871276"/>
              <a:ext cx="977993" cy="1328513"/>
            </a:xfrm>
            <a:prstGeom prst="rect">
              <a:avLst/>
            </a:prstGeom>
          </p:spPr>
        </p:pic>
      </p:grpSp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AD2F3C78-2966-4AE7-EAA2-7D44458ABDC0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11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31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fficeArt object" descr="کتاب مرجع"/>
          <p:cNvSpPr txBox="1"/>
          <p:nvPr/>
        </p:nvSpPr>
        <p:spPr>
          <a:xfrm>
            <a:off x="2385060" y="43711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سودمندی‌ها: نتایج نامعلوم (</a:t>
            </a: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Uncertain Outcomes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BD7E4-0B7B-8286-FF8E-FBCFE3FF7C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0" t="12448" r="18326" b="22790"/>
          <a:stretch/>
        </p:blipFill>
        <p:spPr>
          <a:xfrm>
            <a:off x="6011201" y="3217263"/>
            <a:ext cx="2090823" cy="171252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215C1CA-16B9-46DB-AAEB-C1FE7D3260F9}"/>
              </a:ext>
            </a:extLst>
          </p:cNvPr>
          <p:cNvSpPr/>
          <p:nvPr/>
        </p:nvSpPr>
        <p:spPr>
          <a:xfrm>
            <a:off x="2058147" y="2877299"/>
            <a:ext cx="390750" cy="3771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C2223D-9CD9-60C4-336D-4649CC4215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1" t="13601" r="18326" b="22050"/>
          <a:stretch/>
        </p:blipFill>
        <p:spPr>
          <a:xfrm>
            <a:off x="1463188" y="3271469"/>
            <a:ext cx="1996132" cy="1668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78875D-B914-874D-D036-2E1D632AFF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4" t="13601" r="18326" b="22050"/>
          <a:stretch/>
        </p:blipFill>
        <p:spPr>
          <a:xfrm>
            <a:off x="3765163" y="3249420"/>
            <a:ext cx="2049177" cy="1712524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AF94A14E-DBD3-F8A7-5480-D9389B8A6FA8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E27706D-DE22-2A96-5793-160444618B7C}"/>
              </a:ext>
            </a:extLst>
          </p:cNvPr>
          <p:cNvSpPr/>
          <p:nvPr/>
        </p:nvSpPr>
        <p:spPr>
          <a:xfrm>
            <a:off x="3851920" y="1264989"/>
            <a:ext cx="514114" cy="391409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CEA8F8-28B2-7517-030C-85C7379FB943}"/>
              </a:ext>
            </a:extLst>
          </p:cNvPr>
          <p:cNvSpPr/>
          <p:nvPr/>
        </p:nvSpPr>
        <p:spPr>
          <a:xfrm>
            <a:off x="2258165" y="2103723"/>
            <a:ext cx="411292" cy="447324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E7FC35-DD34-282F-3B79-3E83D8C7E91B}"/>
              </a:ext>
            </a:extLst>
          </p:cNvPr>
          <p:cNvSpPr/>
          <p:nvPr/>
        </p:nvSpPr>
        <p:spPr>
          <a:xfrm>
            <a:off x="5599909" y="2103723"/>
            <a:ext cx="411292" cy="447324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257019-BAA5-117B-1E0F-9EAED59B8BA6}"/>
              </a:ext>
            </a:extLst>
          </p:cNvPr>
          <p:cNvCxnSpPr>
            <a:stCxn id="2" idx="3"/>
            <a:endCxn id="10" idx="0"/>
          </p:cNvCxnSpPr>
          <p:nvPr/>
        </p:nvCxnSpPr>
        <p:spPr>
          <a:xfrm>
            <a:off x="4108977" y="1656398"/>
            <a:ext cx="1696578" cy="4473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B17845-D457-A669-5FA2-ADEAC429BA1D}"/>
              </a:ext>
            </a:extLst>
          </p:cNvPr>
          <p:cNvCxnSpPr>
            <a:stCxn id="2" idx="3"/>
            <a:endCxn id="8" idx="0"/>
          </p:cNvCxnSpPr>
          <p:nvPr/>
        </p:nvCxnSpPr>
        <p:spPr>
          <a:xfrm flipH="1">
            <a:off x="2463811" y="1656398"/>
            <a:ext cx="1645166" cy="4473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C7E25F-47A8-B7E6-6852-A51C1DB3134F}"/>
              </a:ext>
            </a:extLst>
          </p:cNvPr>
          <p:cNvCxnSpPr>
            <a:stCxn id="8" idx="4"/>
          </p:cNvCxnSpPr>
          <p:nvPr/>
        </p:nvCxnSpPr>
        <p:spPr>
          <a:xfrm>
            <a:off x="2463811" y="2551047"/>
            <a:ext cx="0" cy="6709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FCC06A-FC71-EB9A-A073-09C0B01570CE}"/>
              </a:ext>
            </a:extLst>
          </p:cNvPr>
          <p:cNvCxnSpPr/>
          <p:nvPr/>
        </p:nvCxnSpPr>
        <p:spPr>
          <a:xfrm>
            <a:off x="5805555" y="2551047"/>
            <a:ext cx="771172" cy="6709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6476C-8DF6-1EAA-EF31-DDE408A793BC}"/>
              </a:ext>
            </a:extLst>
          </p:cNvPr>
          <p:cNvCxnSpPr>
            <a:stCxn id="10" idx="4"/>
          </p:cNvCxnSpPr>
          <p:nvPr/>
        </p:nvCxnSpPr>
        <p:spPr>
          <a:xfrm flipH="1">
            <a:off x="5085794" y="2551047"/>
            <a:ext cx="719760" cy="6709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9">
            <a:extLst>
              <a:ext uri="{FF2B5EF4-FFF2-40B4-BE49-F238E27FC236}">
                <a16:creationId xmlns:a16="http://schemas.microsoft.com/office/drawing/2014/main" id="{5AD7AF8D-F496-E1D9-6A6D-8B94FDE53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60" y="929496"/>
            <a:ext cx="2005046" cy="271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خریدن بستنی قیفی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F91FA7FF-8F23-0E0D-9EA1-0FDF68A5B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9252" y="1607199"/>
            <a:ext cx="9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یک لایه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1" name="TextBox 31">
            <a:extLst>
              <a:ext uri="{FF2B5EF4-FFF2-40B4-BE49-F238E27FC236}">
                <a16:creationId xmlns:a16="http://schemas.microsoft.com/office/drawing/2014/main" id="{31F0A10E-8A1C-2F22-09F0-25985C79B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734" y="1647354"/>
            <a:ext cx="1079640" cy="271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دو لایه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22D51EB4-7012-5622-791B-C0263332F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524" y="2540518"/>
            <a:ext cx="719760" cy="29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23" name="TextBox 37">
            <a:extLst>
              <a:ext uri="{FF2B5EF4-FFF2-40B4-BE49-F238E27FC236}">
                <a16:creationId xmlns:a16="http://schemas.microsoft.com/office/drawing/2014/main" id="{565F33DE-F754-A3FD-7EAB-AD9B3355F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669" y="2578828"/>
            <a:ext cx="10264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Whew!</a:t>
            </a:r>
          </a:p>
        </p:txBody>
      </p:sp>
      <p:sp>
        <p:nvSpPr>
          <p:cNvPr id="24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32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fficeArt object" descr="کتاب مرجع"/>
          <p:cNvSpPr txBox="1"/>
          <p:nvPr/>
        </p:nvSpPr>
        <p:spPr>
          <a:xfrm>
            <a:off x="2385060" y="229969"/>
            <a:ext cx="437388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ترجیحات (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Preferences</a:t>
            </a:r>
            <a:r>
              <a:rPr lang="fa-IR" sz="2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5" y="3624550"/>
            <a:ext cx="3749040" cy="1107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416007-A8AD-F33D-867D-616CA78F5859}"/>
              </a:ext>
            </a:extLst>
          </p:cNvPr>
          <p:cNvSpPr txBox="1"/>
          <p:nvPr/>
        </p:nvSpPr>
        <p:spPr>
          <a:xfrm>
            <a:off x="7092280" y="2037870"/>
            <a:ext cx="8640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B60FA52E-80E7-6391-6F16-17DA64414777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BD944-AC1C-A44A-171D-0E29599EC272}"/>
              </a:ext>
            </a:extLst>
          </p:cNvPr>
          <p:cNvGrpSpPr/>
          <p:nvPr/>
        </p:nvGrpSpPr>
        <p:grpSpPr>
          <a:xfrm>
            <a:off x="208465" y="995115"/>
            <a:ext cx="4075503" cy="2300754"/>
            <a:chOff x="6392302" y="1479499"/>
            <a:chExt cx="5190106" cy="271149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7600634-1706-E99F-268B-A900BC39EBED}"/>
                </a:ext>
              </a:extLst>
            </p:cNvPr>
            <p:cNvSpPr/>
            <p:nvPr/>
          </p:nvSpPr>
          <p:spPr>
            <a:xfrm>
              <a:off x="9677407" y="2219977"/>
              <a:ext cx="457200" cy="457199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E053316-C136-EBDC-A907-52EE057FD6F5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9144006" y="2677176"/>
              <a:ext cx="762001" cy="91439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950E7FA-A845-178F-2879-C6F4EEB52106}"/>
                </a:ext>
              </a:extLst>
            </p:cNvPr>
            <p:cNvCxnSpPr/>
            <p:nvPr/>
          </p:nvCxnSpPr>
          <p:spPr>
            <a:xfrm>
              <a:off x="9906007" y="2677176"/>
              <a:ext cx="838201" cy="91439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A29EEA-E476-5E1D-8DAE-F628CD527B03}"/>
                </a:ext>
              </a:extLst>
            </p:cNvPr>
            <p:cNvSpPr txBox="1"/>
            <p:nvPr/>
          </p:nvSpPr>
          <p:spPr>
            <a:xfrm>
              <a:off x="8839206" y="3591576"/>
              <a:ext cx="2514602" cy="47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A                  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EE88B7-8556-38E1-9B9F-8091FBEC8676}"/>
                </a:ext>
              </a:extLst>
            </p:cNvPr>
            <p:cNvSpPr txBox="1"/>
            <p:nvPr/>
          </p:nvSpPr>
          <p:spPr>
            <a:xfrm>
              <a:off x="9067806" y="2753376"/>
              <a:ext cx="2514602" cy="435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itchFamily="18" charset="0"/>
                  <a:cs typeface="Times New Roman" pitchFamily="18" charset="0"/>
                </a:rPr>
                <a:t>p                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i="1" dirty="0">
                  <a:latin typeface="Times New Roman" pitchFamily="18" charset="0"/>
                  <a:cs typeface="Times New Roman" pitchFamily="18" charset="0"/>
                </a:rPr>
                <a:t>-p</a:t>
              </a:r>
            </a:p>
          </p:txBody>
        </p:sp>
        <p:sp>
          <p:nvSpPr>
            <p:cNvPr id="14" name="Rounded Rectangle 24">
              <a:extLst>
                <a:ext uri="{FF2B5EF4-FFF2-40B4-BE49-F238E27FC236}">
                  <a16:creationId xmlns:a16="http://schemas.microsoft.com/office/drawing/2014/main" id="{EDBC2325-AD00-165C-31C2-84C6B2519C6B}"/>
                </a:ext>
              </a:extLst>
            </p:cNvPr>
            <p:cNvSpPr/>
            <p:nvPr/>
          </p:nvSpPr>
          <p:spPr>
            <a:xfrm>
              <a:off x="8534405" y="2057397"/>
              <a:ext cx="2819401" cy="213359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3E43E-5787-170B-A71C-759D1A4A035A}"/>
                </a:ext>
              </a:extLst>
            </p:cNvPr>
            <p:cNvSpPr txBox="1"/>
            <p:nvPr/>
          </p:nvSpPr>
          <p:spPr>
            <a:xfrm>
              <a:off x="8995040" y="1479499"/>
              <a:ext cx="2514602" cy="544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  <a:cs typeface="Times New Roman" pitchFamily="18" charset="0"/>
                </a:rPr>
                <a:t>  A Lottery</a:t>
              </a:r>
              <a:endParaRPr 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E80EF0-05F8-3A40-A28A-A1FDF1DCE0EC}"/>
                </a:ext>
              </a:extLst>
            </p:cNvPr>
            <p:cNvSpPr txBox="1"/>
            <p:nvPr/>
          </p:nvSpPr>
          <p:spPr>
            <a:xfrm>
              <a:off x="6392302" y="1479500"/>
              <a:ext cx="2514602" cy="544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  <a:cs typeface="Times New Roman" pitchFamily="18" charset="0"/>
                </a:rPr>
                <a:t>  A Prize</a:t>
              </a:r>
              <a:endParaRPr 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Rounded Rectangle 27">
              <a:extLst>
                <a:ext uri="{FF2B5EF4-FFF2-40B4-BE49-F238E27FC236}">
                  <a16:creationId xmlns:a16="http://schemas.microsoft.com/office/drawing/2014/main" id="{4295A1BA-6F19-1C8C-1306-023307FEBC2C}"/>
                </a:ext>
              </a:extLst>
            </p:cNvPr>
            <p:cNvSpPr/>
            <p:nvPr/>
          </p:nvSpPr>
          <p:spPr>
            <a:xfrm>
              <a:off x="6781803" y="2057399"/>
              <a:ext cx="838201" cy="83819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F7AF8F-F102-FAD6-4D29-07AB62F572A2}"/>
                </a:ext>
              </a:extLst>
            </p:cNvPr>
            <p:cNvSpPr txBox="1"/>
            <p:nvPr/>
          </p:nvSpPr>
          <p:spPr>
            <a:xfrm>
              <a:off x="7010400" y="2209800"/>
              <a:ext cx="457200" cy="47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7B393F2-2DC6-4F33-F793-89FE0D33AC81}"/>
              </a:ext>
            </a:extLst>
          </p:cNvPr>
          <p:cNvSpPr/>
          <p:nvPr/>
        </p:nvSpPr>
        <p:spPr>
          <a:xfrm>
            <a:off x="611560" y="1195593"/>
            <a:ext cx="8227640" cy="149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600" dirty="0">
                <a:solidFill>
                  <a:srgbClr val="0070C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یک عامل باید ترجیحاتی داشته باشد بین:</a:t>
            </a:r>
          </a:p>
          <a:p>
            <a:pPr marL="742950" lvl="1" indent="-285750" algn="r" rtl="1">
              <a:lnSpc>
                <a:spcPct val="150000"/>
              </a:lnSpc>
              <a:buSzPts val="1400"/>
              <a:buFont typeface="Wingdings" panose="05000000000000000000" pitchFamily="2" charset="2"/>
              <a:buChar char="§"/>
            </a:pPr>
            <a:r>
              <a:rPr lang="fa-IR" sz="1400" dirty="0"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جوایز</a:t>
            </a: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: </a:t>
            </a:r>
            <a:r>
              <a:rPr lang="en-US" i="1" dirty="0">
                <a:solidFill>
                  <a:srgbClr val="C00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fa-IR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،</a:t>
            </a:r>
            <a:r>
              <a:rPr lang="fa-IR" sz="14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</a:t>
            </a:r>
            <a:r>
              <a:rPr lang="fa-IR" sz="14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 </a:t>
            </a:r>
            <a:r>
              <a:rPr lang="fa-IR" sz="1400" dirty="0"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و غیره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Vazir" panose="020B0603030804020204" pitchFamily="34" charset="-78"/>
            </a:endParaRPr>
          </a:p>
          <a:p>
            <a:pPr marL="742950" lvl="1" indent="-285750" algn="r" rtl="1">
              <a:lnSpc>
                <a:spcPct val="150000"/>
              </a:lnSpc>
              <a:buSzPts val="1400"/>
              <a:buFont typeface="Wingdings" panose="05000000000000000000" pitchFamily="2" charset="2"/>
              <a:buChar char="§"/>
            </a:pPr>
            <a:r>
              <a:rPr lang="fa-IR" sz="1400" dirty="0"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لاتاری‌ها: وضعیت‌هایی با جوایز نامعلوم</a:t>
            </a:r>
          </a:p>
          <a:p>
            <a:pPr marL="742950" lvl="1" indent="-285750" algn="r" rtl="1">
              <a:lnSpc>
                <a:spcPct val="150000"/>
              </a:lnSpc>
              <a:buSzPts val="1400"/>
              <a:buFont typeface="Wingdings" panose="05000000000000000000" pitchFamily="2" charset="2"/>
              <a:buChar char="§"/>
            </a:pPr>
            <a:endParaRPr lang="en-US" sz="1400" dirty="0"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</p:txBody>
      </p:sp>
      <p:pic>
        <p:nvPicPr>
          <p:cNvPr id="21" name="Picture 8" descr="txp_fig">
            <a:extLst>
              <a:ext uri="{FF2B5EF4-FFF2-40B4-BE49-F238E27FC236}">
                <a16:creationId xmlns:a16="http://schemas.microsoft.com/office/drawing/2014/main" id="{5D203F57-3428-2D84-CD59-7B0EBA0BE76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2463868"/>
            <a:ext cx="2213920" cy="21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3286F1-8F99-9ED2-8741-94330E018F9B}"/>
                  </a:ext>
                </a:extLst>
              </p:cNvPr>
              <p:cNvSpPr/>
              <p:nvPr/>
            </p:nvSpPr>
            <p:spPr>
              <a:xfrm>
                <a:off x="565304" y="2692157"/>
                <a:ext cx="8227640" cy="1588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6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نمادگذاری‌ها:</a:t>
                </a:r>
              </a:p>
              <a:p>
                <a:pPr marL="742950" lvl="1" indent="-285750" algn="r" rtl="1">
                  <a:lnSpc>
                    <a:spcPct val="150000"/>
                  </a:lnSpc>
                  <a:buSzPts val="1400"/>
                  <a:buFont typeface="Wingdings" panose="05000000000000000000" pitchFamily="2" charset="2"/>
                  <a:buChar char="§"/>
                </a:pPr>
                <a:r>
                  <a:rPr lang="fa-IR" sz="1400" dirty="0">
                    <a:effectLst/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ترجیح </a:t>
                </a:r>
                <a:r>
                  <a:rPr lang="fa-IR" sz="1400" dirty="0"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(</a:t>
                </a:r>
                <a:r>
                  <a:rPr lang="en-US" sz="1400" dirty="0"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Preference</a:t>
                </a:r>
                <a:r>
                  <a:rPr lang="fa-IR" sz="1400" dirty="0"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 ≻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azir" panose="020B0603030804020204" pitchFamily="34" charset="-78"/>
                      </a:rPr>
                      <m:t>𝐵</m:t>
                    </m:r>
                  </m:oMath>
                </a14:m>
                <a:endParaRPr lang="fa-IR" sz="14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endParaRPr>
              </a:p>
              <a:p>
                <a:pPr marL="742950" lvl="1" indent="-285750" algn="r" rtl="1">
                  <a:lnSpc>
                    <a:spcPct val="150000"/>
                  </a:lnSpc>
                  <a:buSzPts val="1400"/>
                  <a:buFont typeface="Wingdings" panose="05000000000000000000" pitchFamily="2" charset="2"/>
                  <a:buChar char="§"/>
                </a:pPr>
                <a:r>
                  <a:rPr lang="fa-IR" sz="1400" dirty="0"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بی‌تفاوتی (</a:t>
                </a:r>
                <a:r>
                  <a:rPr lang="en-US" sz="1400" dirty="0"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Indifference</a:t>
                </a:r>
                <a:r>
                  <a:rPr lang="fa-IR" sz="1400" dirty="0"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𝐴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 ∼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azir" panose="020B0603030804020204" pitchFamily="34" charset="-78"/>
                      </a:rPr>
                      <m:t>𝐵</m:t>
                    </m:r>
                  </m:oMath>
                </a14:m>
                <a:endParaRPr lang="fa-IR" sz="14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endParaRPr>
              </a:p>
              <a:p>
                <a:pPr marL="742950" lvl="1" indent="-285750" algn="r" rtl="1">
                  <a:lnSpc>
                    <a:spcPct val="150000"/>
                  </a:lnSpc>
                  <a:buSzPts val="1400"/>
                  <a:buFont typeface="Wingdings" panose="05000000000000000000" pitchFamily="2" charset="2"/>
                  <a:buChar char="§"/>
                </a:pPr>
                <a:endParaRPr lang="en-US" sz="1400" dirty="0">
                  <a:effectLst/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3286F1-8F99-9ED2-8741-94330E018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04" y="2692157"/>
                <a:ext cx="8227640" cy="1588897"/>
              </a:xfrm>
              <a:prstGeom prst="rect">
                <a:avLst/>
              </a:prstGeom>
              <a:blipFill>
                <a:blip r:embed="rId5"/>
                <a:stretch>
                  <a:fillRect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33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2386647" y="178752"/>
            <a:ext cx="437070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عقلانیت (</a:t>
            </a: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Rationality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81196-4ED6-ED96-7933-DF7FE9673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4" t="12694" r="18326" b="20847"/>
          <a:stretch/>
        </p:blipFill>
        <p:spPr>
          <a:xfrm>
            <a:off x="2537678" y="1234157"/>
            <a:ext cx="4032448" cy="3418284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04B60FC4-BBC3-DD71-7608-49D7DC324640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34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07798" y="1302793"/>
                <a:ext cx="8031402" cy="3445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r" rtl="1"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قبل از اینکه بتوانیم ترجیحات را منطقی بنامیم، نیاز به محدودیت‌هایی بر روی آن‌ها داریم. همانند:</a:t>
                </a:r>
              </a:p>
              <a:p>
                <a:pPr marL="342900" marR="0" lvl="0" indent="-342900" algn="r" rtl="1"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endParaRPr lang="fa-IR" sz="16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endParaRPr>
              </a:p>
              <a:p>
                <a:pPr marL="342900" marR="0" lvl="0" indent="-342900" algn="r" rtl="1"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endParaRPr lang="en-US" sz="16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algn="r" rtl="1"/>
                <a:r>
                  <a:rPr lang="ar-SA" sz="1600" dirty="0">
                    <a:latin typeface="Times New Roman" panose="02020603050405020304" pitchFamily="18" charset="0"/>
                    <a:ea typeface="Arial Unicode MS"/>
                  </a:rPr>
                  <a:t> </a:t>
                </a:r>
                <a:endParaRPr lang="en-US" sz="16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algn="ctr" rtl="1"/>
                <a:r>
                  <a:rPr lang="en-US" sz="1600" dirty="0">
                    <a:latin typeface="Times New Roman" panose="02020603050405020304" pitchFamily="18" charset="0"/>
                    <a:ea typeface="Arial Unicode MS"/>
                  </a:rPr>
                  <a:t> </a:t>
                </a:r>
                <a:endParaRPr lang="fa-IR" sz="16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algn="ctr" rtl="1"/>
                <a:endParaRPr lang="en-US" sz="16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342900" marR="0" lvl="0" indent="-342900" algn="r" rtl="1"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ar-SA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برای مثال: یک عامل با </a:t>
                </a:r>
                <a:r>
                  <a:rPr lang="fa-IR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ترجیحات ناتراگذری (</a:t>
                </a:r>
                <a:r>
                  <a:rPr lang="en-US" sz="1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Intransitive Preferences</a:t>
                </a:r>
                <a:r>
                  <a:rPr lang="fa-IR" sz="16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) </a:t>
                </a:r>
                <a:r>
                  <a:rPr lang="fa-IR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ممکن است وادار شود که کل پولش را بدهد.</a:t>
                </a:r>
                <a:endParaRPr lang="en-US" sz="16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"/>
                </a:pPr>
                <a:r>
                  <a:rPr lang="ar-SA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اگر </a:t>
                </a:r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B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≻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 C</a:t>
                </a:r>
                <a:r>
                  <a:rPr lang="fa-IR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، یک عامل با </a:t>
                </a:r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C</a:t>
                </a:r>
                <a:r>
                  <a:rPr lang="fa-IR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 (بر فرض) یک تومان برای گرفتن </a:t>
                </a:r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B</a:t>
                </a:r>
                <a:r>
                  <a:rPr lang="fa-IR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 خواهد داد.</a:t>
                </a:r>
                <a:endParaRPr lang="en-US" sz="140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</a:endParaRPr>
              </a:p>
              <a:p>
                <a:pPr marL="742950" marR="0" lvl="1" indent="-285750" algn="r" rtl="1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"/>
                </a:pPr>
                <a:r>
                  <a:rPr lang="ar-SA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اگر </a:t>
                </a:r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A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≻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 B</a:t>
                </a:r>
                <a:r>
                  <a:rPr lang="fa-IR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، یک عامل با </a:t>
                </a:r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B</a:t>
                </a:r>
                <a:r>
                  <a:rPr lang="fa-IR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 (بر فرض) یک تومان برای گرفتن </a:t>
                </a:r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A</a:t>
                </a:r>
                <a:r>
                  <a:rPr lang="fa-IR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 خواهد داد.</a:t>
                </a:r>
                <a:endParaRPr lang="en-US" sz="140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</a:endParaRPr>
              </a:p>
              <a:p>
                <a:pPr marL="742950" marR="0" lvl="1" indent="-285750" algn="r" rtl="1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"/>
                </a:pPr>
                <a:r>
                  <a:rPr lang="ar-SA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اگر </a:t>
                </a:r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C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≻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 A</a:t>
                </a:r>
                <a:r>
                  <a:rPr lang="fa-IR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 ،</a:t>
                </a:r>
                <a:r>
                  <a:rPr lang="fa-IR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یک عامل با </a:t>
                </a:r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A</a:t>
                </a:r>
                <a:r>
                  <a:rPr lang="fa-IR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 (بر فرض) یک تومان برای گرفتن </a:t>
                </a:r>
                <a:r>
                  <a:rPr lang="en-US" sz="1400" dirty="0">
                    <a:solidFill>
                      <a:srgbClr val="000000"/>
                    </a:solidFill>
                    <a:latin typeface="Vazir" panose="020B0603030804020204" pitchFamily="34" charset="-78"/>
                    <a:ea typeface="Helvetica Neue"/>
                    <a:cs typeface="Helvetica Neue"/>
                  </a:rPr>
                  <a:t>C</a:t>
                </a:r>
                <a:r>
                  <a:rPr lang="fa-IR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Vazir" panose="020B0603030804020204" pitchFamily="34" charset="-78"/>
                  </a:rPr>
                  <a:t> خواهد داد.</a:t>
                </a:r>
                <a:endParaRPr lang="en-US" sz="1400" dirty="0">
                  <a:ln>
                    <a:noFill/>
                  </a:ln>
                  <a:solidFill>
                    <a:srgbClr val="000000"/>
                  </a:solidFill>
                  <a:effectLst/>
                  <a:latin typeface="Helvetica Neue"/>
                  <a:ea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98" y="1302793"/>
                <a:ext cx="8031402" cy="3445559"/>
              </a:xfrm>
              <a:prstGeom prst="rect">
                <a:avLst/>
              </a:prstGeom>
              <a:blipFill>
                <a:blip r:embed="rId3"/>
                <a:stretch>
                  <a:fillRect t="-531" r="-380" b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fficeArt object" descr="کتاب مرجع"/>
          <p:cNvSpPr txBox="1"/>
          <p:nvPr/>
        </p:nvSpPr>
        <p:spPr>
          <a:xfrm>
            <a:off x="2386646" y="176899"/>
            <a:ext cx="437070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ترجیحات منطقی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cxnSp>
        <p:nvCxnSpPr>
          <p:cNvPr id="4" name="officeArt object" descr="Line">
            <a:extLst>
              <a:ext uri="{FF2B5EF4-FFF2-40B4-BE49-F238E27FC236}">
                <a16:creationId xmlns:a16="http://schemas.microsoft.com/office/drawing/2014/main" id="{B1163E1F-FC58-69C1-EF0F-E43A700BEE48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C345D8-EC9B-3A39-0142-C7E7050D3A9C}"/>
              </a:ext>
            </a:extLst>
          </p:cNvPr>
          <p:cNvGrpSpPr/>
          <p:nvPr/>
        </p:nvGrpSpPr>
        <p:grpSpPr>
          <a:xfrm>
            <a:off x="808421" y="1923678"/>
            <a:ext cx="6639710" cy="432048"/>
            <a:chOff x="810817" y="1777468"/>
            <a:chExt cx="6987851" cy="432048"/>
          </a:xfrm>
        </p:grpSpPr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23900ADC-AE12-76C3-28F5-0DDE727627A2}"/>
                </a:ext>
              </a:extLst>
            </p:cNvPr>
            <p:cNvSpPr/>
            <p:nvPr/>
          </p:nvSpPr>
          <p:spPr>
            <a:xfrm>
              <a:off x="1345332" y="1777468"/>
              <a:ext cx="6453336" cy="43204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DFBAD-99AF-3A8E-56DD-61BF1C06F629}"/>
                    </a:ext>
                  </a:extLst>
                </p:cNvPr>
                <p:cNvSpPr txBox="1"/>
                <p:nvPr/>
              </p:nvSpPr>
              <p:spPr>
                <a:xfrm>
                  <a:off x="810817" y="1808826"/>
                  <a:ext cx="67769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rtl="1"/>
                  <a:r>
                    <a:rPr lang="fa-IR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 </a:t>
                  </a:r>
                  <a:r>
                    <a:rPr lang="fa-IR" sz="1600" dirty="0">
                      <a:latin typeface="Vazir" panose="020B0603030804020204" pitchFamily="34" charset="-78"/>
                      <a:ea typeface="Roboto" panose="02000000000000000000" pitchFamily="2" charset="0"/>
                      <a:cs typeface="Vazir" panose="020B0603030804020204" pitchFamily="34" charset="-78"/>
                    </a:rPr>
                    <a:t>اصل تراگذری (</a:t>
                  </a:r>
                  <a:r>
                    <a:rPr lang="en-US" sz="1600" dirty="0">
                      <a:latin typeface="Vazir" panose="020B0603030804020204" pitchFamily="34" charset="-78"/>
                      <a:ea typeface="Roboto" panose="02000000000000000000" pitchFamily="2" charset="0"/>
                      <a:cs typeface="Vazir" panose="020B0603030804020204" pitchFamily="34" charset="-78"/>
                    </a:rPr>
                    <a:t>Transitivity</a:t>
                  </a:r>
                  <a:r>
                    <a:rPr lang="fa-IR" sz="1600" dirty="0">
                      <a:latin typeface="Vazir" panose="020B0603030804020204" pitchFamily="34" charset="-78"/>
                      <a:ea typeface="Roboto" panose="02000000000000000000" pitchFamily="2" charset="0"/>
                      <a:cs typeface="Vazir" panose="020B0603030804020204" pitchFamily="34" charset="-78"/>
                    </a:rPr>
                    <a:t>)</a:t>
                  </a:r>
                  <a:r>
                    <a:rPr lang="fa-IR" sz="1600" dirty="0">
                      <a:latin typeface="Roboto" panose="02000000000000000000" pitchFamily="2" charset="0"/>
                      <a:ea typeface="Roboto" panose="02000000000000000000" pitchFamily="2" charset="0"/>
                      <a:cs typeface="Vazir" panose="020B0603030804020204" pitchFamily="34" charset="-78"/>
                    </a:rPr>
                    <a:t>: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 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latin typeface="Roboto" panose="02000000000000000000" pitchFamily="2" charset="0"/>
                      <a:ea typeface="Roboto" panose="02000000000000000000" pitchFamily="2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ADFBAD-99AF-3A8E-56DD-61BF1C06F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17" y="1808826"/>
                  <a:ext cx="677699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5000" r="-758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Picture 27">
            <a:extLst>
              <a:ext uri="{FF2B5EF4-FFF2-40B4-BE49-F238E27FC236}">
                <a16:creationId xmlns:a16="http://schemas.microsoft.com/office/drawing/2014/main" id="{B5CA3FF6-10A2-22A4-8309-23A7BE88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3293102"/>
            <a:ext cx="2016224" cy="179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35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27584" y="4210610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قضیه: ترجیحات منطقی، رفتاری قابل توصیف به عنوان بیشینه‌سازی سودمندی مورد انتظار را نتیجه می‌دهند.</a:t>
            </a:r>
            <a:endParaRPr lang="en-US" sz="16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sp>
        <p:nvSpPr>
          <p:cNvPr id="11" name="officeArt object" descr="کتاب مرجع"/>
          <p:cNvSpPr txBox="1"/>
          <p:nvPr/>
        </p:nvSpPr>
        <p:spPr>
          <a:xfrm>
            <a:off x="2458655" y="196850"/>
            <a:ext cx="437070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ترجیحات منطقی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496B7-87A5-1CA7-F95A-4A1475C7F07F}"/>
              </a:ext>
            </a:extLst>
          </p:cNvPr>
          <p:cNvSpPr/>
          <p:nvPr/>
        </p:nvSpPr>
        <p:spPr>
          <a:xfrm>
            <a:off x="4968044" y="1586336"/>
            <a:ext cx="864096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04D56-C825-B759-9F75-97098754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1" t="30842" r="32678" b="21668"/>
          <a:stretch/>
        </p:blipFill>
        <p:spPr>
          <a:xfrm>
            <a:off x="5835694" y="1733349"/>
            <a:ext cx="1501097" cy="1921518"/>
          </a:xfrm>
          <a:prstGeom prst="rect">
            <a:avLst/>
          </a:prstGeom>
        </p:spPr>
      </p:pic>
      <p:cxnSp>
        <p:nvCxnSpPr>
          <p:cNvPr id="5" name="officeArt object" descr="Line">
            <a:extLst>
              <a:ext uri="{FF2B5EF4-FFF2-40B4-BE49-F238E27FC236}">
                <a16:creationId xmlns:a16="http://schemas.microsoft.com/office/drawing/2014/main" id="{2DD38D8D-B1AC-E5FB-533D-738C93D5EEFC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CE939-EDE0-3116-D441-32B7EFCC022C}"/>
              </a:ext>
            </a:extLst>
          </p:cNvPr>
          <p:cNvGrpSpPr/>
          <p:nvPr/>
        </p:nvGrpSpPr>
        <p:grpSpPr>
          <a:xfrm>
            <a:off x="899592" y="1398707"/>
            <a:ext cx="3744415" cy="2497568"/>
            <a:chOff x="1076325" y="1876365"/>
            <a:chExt cx="5715000" cy="3657600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C0A1F2A7-7AF0-B802-B2A5-4850FAD7D26B}"/>
                </a:ext>
              </a:extLst>
            </p:cNvPr>
            <p:cNvSpPr/>
            <p:nvPr/>
          </p:nvSpPr>
          <p:spPr>
            <a:xfrm>
              <a:off x="1076325" y="1876365"/>
              <a:ext cx="5715000" cy="3657600"/>
            </a:xfrm>
            <a:prstGeom prst="roundRect">
              <a:avLst>
                <a:gd name="adj" fmla="val 9367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Text&#10;&#10;Description automatically generated">
              <a:extLst>
                <a:ext uri="{FF2B5EF4-FFF2-40B4-BE49-F238E27FC236}">
                  <a16:creationId xmlns:a16="http://schemas.microsoft.com/office/drawing/2014/main" id="{EF377F0A-33A9-9A0C-4006-8D44B50CF08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04925" y="2022099"/>
              <a:ext cx="5181600" cy="3313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2DA93F-8590-2158-68FE-4709096EBC0A}"/>
              </a:ext>
            </a:extLst>
          </p:cNvPr>
          <p:cNvSpPr txBox="1"/>
          <p:nvPr/>
        </p:nvSpPr>
        <p:spPr>
          <a:xfrm>
            <a:off x="988984" y="1060153"/>
            <a:ext cx="3515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اصول عقلانیت (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Axioms of Rationality</a:t>
            </a:r>
            <a:r>
              <a:rPr lang="fa-IR" sz="1600" dirty="0">
                <a:latin typeface="Vazir" panose="020B0603030804020204" pitchFamily="34" charset="-78"/>
                <a:cs typeface="Vazir" panose="020B0603030804020204" pitchFamily="34" charset="-78"/>
              </a:rPr>
              <a:t>)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3CCC7-021A-4B42-30B8-5D80AF313E5D}"/>
              </a:ext>
            </a:extLst>
          </p:cNvPr>
          <p:cNvSpPr txBox="1"/>
          <p:nvPr/>
        </p:nvSpPr>
        <p:spPr>
          <a:xfrm rot="5400000">
            <a:off x="6660723" y="2403677"/>
            <a:ext cx="72620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fa-IR" sz="1000" dirty="0">
                <a:solidFill>
                  <a:srgbClr val="C0000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عاقل </a:t>
            </a:r>
            <a:endParaRPr lang="en-US" sz="1000" dirty="0">
              <a:solidFill>
                <a:srgbClr val="C0000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36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fficeArt object" descr="کتاب مرجع"/>
          <p:cNvSpPr txBox="1"/>
          <p:nvPr/>
        </p:nvSpPr>
        <p:spPr>
          <a:xfrm>
            <a:off x="2555776" y="178088"/>
            <a:ext cx="437070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اصل </a:t>
            </a: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MEU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7704" y="1131590"/>
            <a:ext cx="703501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قضیه </a:t>
            </a:r>
            <a:r>
              <a:rPr lang="en-US" sz="1400" dirty="0">
                <a:solidFill>
                  <a:srgbClr val="0070C0"/>
                </a:solidFill>
                <a:latin typeface="Roboto"/>
                <a:ea typeface="Arial Unicode MS"/>
                <a:cs typeface="Vazir" panose="020B0603030804020204" pitchFamily="34" charset="-78"/>
              </a:rPr>
              <a:t>[Ramsey, 1931; von Neumann &amp; Morgenstern, 1944]</a:t>
            </a:r>
            <a:endParaRPr lang="en-US" sz="12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با داشتن هر ترجیحاتی که این محدودیت‌ها را ارضا کند،</a:t>
            </a:r>
            <a:br>
              <a:rPr lang="fa-IR" sz="12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</a:b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یک تابع </a:t>
            </a: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U</a:t>
            </a: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 با مقادیر حقیقی وجود دارد که: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که یعنی مقادیر تعیین شده توسط </a:t>
            </a: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U</a:t>
            </a: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، ترجیحات هردوی جوایز و لاتاری‌ها را حفظ می‌کنند!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ar-SA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اصل بیشینه سودمندی مورد انتظار یا (</a:t>
            </a:r>
            <a:r>
              <a:rPr lang="en-US" sz="1400" dirty="0">
                <a:solidFill>
                  <a:srgbClr val="0070C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MEU</a:t>
            </a:r>
            <a:r>
              <a:rPr lang="ar-SA" sz="1400" dirty="0">
                <a:solidFill>
                  <a:srgbClr val="0070C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)</a:t>
            </a:r>
            <a:r>
              <a:rPr lang="en-US" sz="1400" dirty="0">
                <a:solidFill>
                  <a:srgbClr val="0070C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 :Maximum Expected Utility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حرکتی را انتخاب کنید که سودمندی مورد انتظار را بیشینه کند.</a:t>
            </a:r>
            <a:endParaRPr lang="en-US" sz="12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نکته: یک عامل می‌تواند کاملا منطقی باشد (سازگار با </a:t>
            </a:r>
            <a:r>
              <a:rPr lang="en-US" sz="1400" dirty="0">
                <a:solidFill>
                  <a:srgbClr val="000000"/>
                </a:solidFill>
                <a:latin typeface="Vazir" panose="020B0603030804020204" pitchFamily="34" charset="-78"/>
                <a:ea typeface="Helvetica Neue"/>
                <a:cs typeface="Helvetica Neue"/>
              </a:rPr>
              <a:t>MEU</a:t>
            </a: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) بدون اینکه هیچگاه سودمندی‌ها و احتمالات را دستکاری یا بازنمایی کند.</a:t>
            </a: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</a:endParaRPr>
          </a:p>
          <a:p>
            <a:pPr marL="742950" marR="0" lvl="1" indent="-285750" algn="r" rt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0000"/>
                </a:solidFill>
                <a:latin typeface="Helvetica Neue"/>
                <a:ea typeface="Helvetica Neue"/>
                <a:cs typeface="Vazir" panose="020B0603030804020204" pitchFamily="34" charset="-78"/>
              </a:rPr>
              <a:t>مثال: یک جدول جستجو برای دوز کامل، یک جاروبرقی واکنش دهنده نسبت به محیط.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81417"/>
            <a:ext cx="1368152" cy="180019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09251"/>
            <a:ext cx="3299460" cy="686435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00524A26-962B-09A7-0154-E84CB0E47820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9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37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fficeArt object" descr="کتاب مرجع"/>
          <p:cNvSpPr txBox="1"/>
          <p:nvPr/>
        </p:nvSpPr>
        <p:spPr>
          <a:xfrm>
            <a:off x="2071370" y="267494"/>
            <a:ext cx="500126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سودمندی‌های انسان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A6AC1-F275-6DF2-CAAF-E38769471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3" t="13086" r="29214" b="16647"/>
          <a:stretch/>
        </p:blipFill>
        <p:spPr>
          <a:xfrm>
            <a:off x="3131840" y="1120588"/>
            <a:ext cx="2880320" cy="3614192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BE542712-888D-D900-0519-2179F7E9BAD1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38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fficeArt object" descr="کتاب مرجع"/>
          <p:cNvSpPr txBox="1"/>
          <p:nvPr/>
        </p:nvSpPr>
        <p:spPr>
          <a:xfrm>
            <a:off x="2711450" y="267494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مقیاس‌های سودمندی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2400" y="1101154"/>
                <a:ext cx="8839200" cy="2043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r" rtl="1">
                  <a:lnSpc>
                    <a:spcPct val="150000"/>
                  </a:lnSpc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سودمندی‌های نرمالیزه شده</a:t>
                </a: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𝑢</m:t>
                    </m:r>
                    <m:r>
                      <a:rPr lang="en-US" sz="1400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+ 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=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1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.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0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 </m:t>
                    </m:r>
                    <m:r>
                      <a:rPr lang="fa-IR" sz="1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،</m:t>
                    </m:r>
                    <m:r>
                      <a:rPr lang="fa-IR" sz="1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 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𝑢</m:t>
                    </m:r>
                    <m:r>
                      <a:rPr lang="en-US" sz="1400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− 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= 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0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.</m:t>
                    </m:r>
                    <m:r>
                      <a:rPr lang="en-US" sz="1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</a:rPr>
                      <m:t>0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342900" indent="-342900" algn="r" rtl="1">
                  <a:lnSpc>
                    <a:spcPct val="150000"/>
                  </a:lnSpc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میکرومورت‌ها </a:t>
                </a:r>
                <a:r>
                  <a:rPr lang="fa-IR" sz="1400" dirty="0">
                    <a:solidFill>
                      <a:srgbClr val="C0000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(</a:t>
                </a:r>
                <a:r>
                  <a:rPr lang="en-US" sz="1400" dirty="0">
                    <a:solidFill>
                      <a:srgbClr val="C0000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Micromorts</a:t>
                </a:r>
                <a:r>
                  <a:rPr lang="fa-IR" sz="1400" dirty="0">
                    <a:solidFill>
                      <a:srgbClr val="C0000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)</a:t>
                </a:r>
                <a:r>
                  <a:rPr lang="fa-IR" sz="14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:</a:t>
                </a: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یک میلیونیم شانس مرگ، برای هزینه کردن به جهت کاهش ریسک‌های محصول و غیره کاربردی است.</a:t>
                </a:r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342900" indent="-342900" algn="r" rtl="1">
                  <a:lnSpc>
                    <a:spcPct val="150000"/>
                  </a:lnSpc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en-US" sz="14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QALY</a:t>
                </a:r>
                <a:r>
                  <a:rPr lang="en-US" sz="1400" dirty="0">
                    <a:solidFill>
                      <a:srgbClr val="C00000"/>
                    </a:solidFill>
                    <a:latin typeface="Roboto"/>
                    <a:ea typeface="Arial Unicode MS"/>
                  </a:rPr>
                  <a:t> </a:t>
                </a:r>
                <a:r>
                  <a:rPr lang="fa-IR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ها</a:t>
                </a: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: </a:t>
                </a:r>
                <a:r>
                  <a:rPr lang="fa-IR" sz="1400" dirty="0">
                    <a:solidFill>
                      <a:srgbClr val="0070C0"/>
                    </a:solidFill>
                    <a:latin typeface="Roboto"/>
                    <a:ea typeface="Arial Unicode MS"/>
                    <a:cs typeface="Vazir" panose="020B0603030804020204" pitchFamily="34" charset="-78"/>
                  </a:rPr>
                  <a:t>سال‌های با کیفیت زندگی (</a:t>
                </a:r>
                <a:r>
                  <a:rPr lang="en-US" sz="1400" dirty="0">
                    <a:solidFill>
                      <a:srgbClr val="0070C0"/>
                    </a:solidFill>
                    <a:latin typeface="Roboto"/>
                    <a:ea typeface="Arial Unicode MS"/>
                    <a:cs typeface="Vazir" panose="020B0603030804020204" pitchFamily="34" charset="-78"/>
                  </a:rPr>
                  <a:t>Quality-Adjusted Life Years</a:t>
                </a:r>
                <a:r>
                  <a:rPr lang="fa-IR" sz="1400" dirty="0">
                    <a:solidFill>
                      <a:srgbClr val="0070C0"/>
                    </a:solidFill>
                    <a:latin typeface="Roboto"/>
                    <a:ea typeface="Arial Unicode MS"/>
                    <a:cs typeface="Vazir" panose="020B0603030804020204" pitchFamily="34" charset="-78"/>
                  </a:rPr>
                  <a:t>)، برای تصمیمات پزشکی با ریسک بالا کاربردی است.</a:t>
                </a:r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342900" indent="-342900" algn="r" rtl="1">
                  <a:lnSpc>
                    <a:spcPct val="150000"/>
                  </a:lnSpc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solidFill>
                      <a:srgbClr val="0070C0"/>
                    </a:solidFill>
                    <a:latin typeface="Roboto"/>
                    <a:ea typeface="Arial Unicode MS"/>
                    <a:cs typeface="Vazir" panose="020B0603030804020204" pitchFamily="34" charset="-78"/>
                  </a:rPr>
                  <a:t>نکته: رفتار تحت تبدیل خطی مثبت، ثابت است.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101154"/>
                <a:ext cx="8839200" cy="2043829"/>
              </a:xfrm>
              <a:prstGeom prst="rect">
                <a:avLst/>
              </a:prstGeom>
              <a:blipFill>
                <a:blip r:embed="rId2"/>
                <a:stretch>
                  <a:fillRect r="-138" b="-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2225040" y="3072039"/>
            <a:ext cx="4693920" cy="448945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38126"/>
            <a:ext cx="1329472" cy="151153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11560" y="3854183"/>
            <a:ext cx="8380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Roboto"/>
                <a:ea typeface="Arial Unicode MS"/>
                <a:cs typeface="Vazir" panose="020B0603030804020204" pitchFamily="34" charset="-78"/>
              </a:rPr>
              <a:t>با جوایز قطعی (بدون انتخاب‌های لاتاری)، فقط </a:t>
            </a:r>
            <a:r>
              <a:rPr lang="fa-IR" sz="1400" dirty="0">
                <a:solidFill>
                  <a:srgbClr val="C00000"/>
                </a:solidFill>
                <a:latin typeface="Roboto"/>
                <a:ea typeface="Arial Unicode MS"/>
                <a:cs typeface="Vazir" panose="020B0603030804020204" pitchFamily="34" charset="-78"/>
              </a:rPr>
              <a:t>سودمندی‌های ترتیبی (</a:t>
            </a:r>
            <a:r>
              <a:rPr lang="en-US" sz="1400" dirty="0">
                <a:solidFill>
                  <a:srgbClr val="C00000"/>
                </a:solidFill>
                <a:latin typeface="Roboto"/>
                <a:ea typeface="Arial Unicode MS"/>
                <a:cs typeface="Vazir" panose="020B0603030804020204" pitchFamily="34" charset="-78"/>
              </a:rPr>
              <a:t>Ordinal Utilities</a:t>
            </a:r>
            <a:r>
              <a:rPr lang="fa-IR" sz="1400" dirty="0">
                <a:solidFill>
                  <a:srgbClr val="C00000"/>
                </a:solidFill>
                <a:latin typeface="Roboto"/>
                <a:ea typeface="Arial Unicode MS"/>
                <a:cs typeface="Vazir" panose="020B0603030804020204" pitchFamily="34" charset="-78"/>
              </a:rPr>
              <a:t>) </a:t>
            </a:r>
            <a:r>
              <a:rPr lang="fa-IR" sz="1400" dirty="0">
                <a:solidFill>
                  <a:srgbClr val="0070C0"/>
                </a:solidFill>
                <a:latin typeface="Roboto"/>
                <a:ea typeface="Arial Unicode MS"/>
                <a:cs typeface="Vazir" panose="020B0603030804020204" pitchFamily="34" charset="-78"/>
              </a:rPr>
              <a:t>می‌توانند معین شوند، یعنی ترتیب کلی جوایز.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62C1DCCF-7709-5E45-BB01-F000B7746171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10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39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213359" y="1036320"/>
            <a:ext cx="3717289" cy="3535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3" name="officeArt object" descr="کتاب مرجع"/>
          <p:cNvSpPr txBox="1"/>
          <p:nvPr/>
        </p:nvSpPr>
        <p:spPr>
          <a:xfrm>
            <a:off x="2852361" y="192411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جستجوی </a:t>
            </a:r>
            <a:r>
              <a:rPr lang="en-US" sz="2400" b="1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2700" y="133268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22023" y="1147977"/>
            <a:ext cx="4148413" cy="335981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fa-I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جستجوی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Roboto"/>
                <a:ea typeface="Arial Unicode MS" charset="0"/>
                <a:cs typeface="Vazir" panose="020B0603030804020204" pitchFamily="34" charset="-78"/>
              </a:rPr>
              <a:t>Expectimax</a:t>
            </a:r>
            <a:r>
              <a:rPr kumimoji="0" lang="fa-IR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: </a:t>
            </a:r>
            <a:r>
              <a:rPr kumimoji="0" lang="fa-IR" alt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محاسبه‌ امتیاز میانگین در صورت بازی بهینه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algn="r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fa-IR" altLang="en-US" sz="1200" b="0" i="0" u="none" strike="noStrike" cap="none" normalizeH="0" baseline="0" dirty="0">
                <a:ln>
                  <a:noFill/>
                </a:ln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گره‌های بیشینه مشابه جستجوی کمینه-بیشینه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742950" lvl="1" indent="-285750" algn="r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fa-IR" altLang="en-US" sz="1200" b="0" i="0" u="none" strike="noStrike" cap="none" normalizeH="0" baseline="0" dirty="0">
                <a:ln>
                  <a:noFill/>
                </a:ln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گره‌های شانس شبیه به گره‌های کمینه ولی نتیجه غیرقطعی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742950" lvl="1" indent="-285750" algn="r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fa-IR" altLang="en-US" sz="1200" b="0" i="0" u="none" strike="noStrike" cap="none" normalizeH="0" baseline="0" dirty="0">
                <a:ln>
                  <a:noFill/>
                </a:ln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محاسبه </a:t>
            </a:r>
            <a:r>
              <a:rPr kumimoji="0" lang="fa-IR" altLang="en-US" sz="1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سودمندی مورد انتظار </a:t>
            </a:r>
          </a:p>
          <a:p>
            <a:pPr marL="742950" lvl="1" indent="-285750" algn="r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kumimoji="0" lang="fa-IR" altLang="en-US" sz="1200" b="0" i="0" u="none" strike="noStrike" cap="none" normalizeH="0" baseline="0" dirty="0">
                <a:ln>
                  <a:noFill/>
                </a:ln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یعنی میانگین وزنی (مورد انتظار) فرزندان را می‌گیریم</a:t>
            </a:r>
          </a:p>
          <a:p>
            <a:pPr marL="742950" lvl="1" indent="-285750" algn="r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fa-IR" altLang="en-US" sz="1400" dirty="0">
                <a:solidFill>
                  <a:srgbClr val="0070C0"/>
                </a:solidFill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در ادامه</a:t>
            </a:r>
            <a:r>
              <a:rPr kumimoji="0" lang="fa-IR" alt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، یاد خواهیم گرفت که چگونه مسائل نتایج نامعلوم را به صورت </a:t>
            </a:r>
            <a:r>
              <a:rPr kumimoji="0" lang="fa-I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فرآیندهای تصمیم‌گیری مارکوف </a:t>
            </a:r>
            <a:r>
              <a:rPr kumimoji="0" lang="fa-IR" alt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رسمی‌سازی کنیم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Vazir" panose="020B0603030804020204" pitchFamily="34" charset="-78"/>
                <a:ea typeface="Arial Unicode MS" charset="0"/>
                <a:cs typeface="Vazir" panose="020B0603030804020204" pitchFamily="34" charset="-78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27984" y="1212185"/>
            <a:ext cx="4312597" cy="2288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"/>
            </a:pPr>
            <a:r>
              <a:rPr lang="fa-IR" sz="1400" dirty="0">
                <a:ln>
                  <a:noFill/>
                </a:ln>
                <a:solidFill>
                  <a:srgbClr val="0070C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چرا ما نتیجه‌ یک عمل را نمی‌دانیم؟</a:t>
            </a: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تصادفی بودن محض: پرتاب تاس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رقبای غیر قابل پیش‌بینی: روح‌ها تصادفی پاسخ می‌دهند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اعمال ممکن است شکست بخورند: </a:t>
            </a:r>
            <a:b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</a:b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موقع حرکت ربات</a:t>
            </a:r>
            <a:r>
              <a:rPr lang="fa-IR" sz="1200" dirty="0">
                <a:solidFill>
                  <a:srgbClr val="000000"/>
                </a:solidFill>
                <a:latin typeface="Helvetica Neue"/>
                <a:ea typeface="Arial Unicode MS"/>
                <a:cs typeface="Vazir" panose="020B0603030804020204" pitchFamily="34" charset="-78"/>
              </a:rPr>
              <a:t> </a:t>
            </a:r>
            <a:r>
              <a:rPr lang="fa-IR" sz="12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ممکن است چرخ‌ها لیز بخوردند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"/>
            </a:pPr>
            <a:endParaRPr lang="en-US" sz="14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Vazir" panose="020B0603030804020204" pitchFamily="34" charset="-78"/>
            </a:endParaRPr>
          </a:p>
          <a:p>
            <a:pPr marL="285750" indent="-285750" algn="r" rtl="1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fa-IR" sz="1400" dirty="0">
                <a:ln>
                  <a:noFill/>
                </a:ln>
                <a:solidFill>
                  <a:srgbClr val="0070C0"/>
                </a:solidFill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مقادیر باید نمایانگر نتایج میانگین باشند (</a:t>
            </a:r>
            <a:r>
              <a:rPr lang="en-US" sz="1400" dirty="0" err="1">
                <a:ln>
                  <a:noFill/>
                </a:ln>
                <a:solidFill>
                  <a:srgbClr val="0070C0"/>
                </a:solidFill>
                <a:effectLst/>
                <a:latin typeface="Roboto"/>
                <a:ea typeface="Helvetica Neue"/>
                <a:cs typeface="Vazir" panose="020B0603030804020204" pitchFamily="34" charset="-78"/>
              </a:rPr>
              <a:t>Expectimax</a:t>
            </a:r>
            <a:r>
              <a:rPr lang="fa-IR" sz="1400" dirty="0">
                <a:ln>
                  <a:noFill/>
                </a:ln>
                <a:solidFill>
                  <a:srgbClr val="0070C0"/>
                </a:solidFill>
                <a:effectLst/>
                <a:latin typeface="Helvetica Neue"/>
                <a:ea typeface="Helvetica Neue"/>
                <a:cs typeface="Vazir" panose="020B0603030804020204" pitchFamily="34" charset="-78"/>
              </a:rPr>
              <a:t>)، نه بدترین حالت نتایج (</a:t>
            </a:r>
            <a:r>
              <a:rPr lang="en-US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Minimax</a:t>
            </a:r>
            <a:r>
              <a:rPr lang="fa-IR" sz="1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endParaRPr lang="en-US" sz="12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</a:endParaRPr>
          </a:p>
        </p:txBody>
      </p:sp>
      <p:cxnSp>
        <p:nvCxnSpPr>
          <p:cNvPr id="6" name="officeArt object" descr="Line">
            <a:extLst>
              <a:ext uri="{FF2B5EF4-FFF2-40B4-BE49-F238E27FC236}">
                <a16:creationId xmlns:a16="http://schemas.microsoft.com/office/drawing/2014/main" id="{0DD808B9-F3E6-50AD-644A-286C9BBDE816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11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fficeArt object" descr="کتاب مرجع"/>
          <p:cNvSpPr txBox="1"/>
          <p:nvPr/>
        </p:nvSpPr>
        <p:spPr>
          <a:xfrm>
            <a:off x="2483768" y="123478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سودمندی‌های انسان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0" y="2761520"/>
            <a:ext cx="995933" cy="996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597562" y="1050397"/>
                <a:ext cx="7225576" cy="2630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r" rtl="1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ar-SA" sz="1600" dirty="0">
                    <a:latin typeface="Times New Roman" panose="02020603050405020304" pitchFamily="18" charset="0"/>
                    <a:ea typeface="Arial Unicode MS"/>
                  </a:rPr>
                  <a:t> </a:t>
                </a:r>
                <a:r>
                  <a:rPr lang="ar-SA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سودمندی</a:t>
                </a:r>
                <a:r>
                  <a:rPr lang="fa-IR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‌</a:t>
                </a:r>
                <a:r>
                  <a:rPr lang="ar-SA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ها</a:t>
                </a:r>
                <a:r>
                  <a:rPr lang="fa-IR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،</a:t>
                </a:r>
                <a:r>
                  <a:rPr lang="ar-SA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</a:t>
                </a:r>
                <a:r>
                  <a:rPr lang="fa-IR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حالات </a:t>
                </a:r>
                <a:r>
                  <a:rPr lang="ar-SA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را به اعداد حقیقی نگاشت می</a:t>
                </a:r>
                <a:r>
                  <a:rPr lang="fa-IR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‌</a:t>
                </a:r>
                <a:r>
                  <a:rPr lang="ar-SA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کنند.چه اعدادی؟</a:t>
                </a:r>
                <a:endParaRPr lang="en-US" sz="16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342900" marR="0" lvl="0" indent="-34290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ar-SA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روش استاندارد ارزیابی (استنباط) سودمندی</a:t>
                </a:r>
                <a:r>
                  <a:rPr lang="fa-IR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‌</a:t>
                </a:r>
                <a:r>
                  <a:rPr lang="ar-SA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های انسان:</a:t>
                </a:r>
                <a:endParaRPr lang="en-US" sz="16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ar-SA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جایزه</a:t>
                </a:r>
                <a:r>
                  <a:rPr lang="fa-IR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‌</a:t>
                </a:r>
                <a:r>
                  <a:rPr lang="ar-SA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𝐴</m:t>
                    </m:r>
                  </m:oMath>
                </a14:m>
                <a:r>
                  <a:rPr lang="fa-IR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را با یک </a:t>
                </a:r>
                <a:r>
                  <a:rPr lang="fa-IR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لاتاری استاندارد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𝐿</m:t>
                    </m:r>
                    <m:r>
                      <a:rPr lang="en-US" sz="1600" i="1" baseline="-25000" dirty="0" err="1">
                        <a:latin typeface="Cambria Math" panose="02040503050406030204" pitchFamily="18" charset="0"/>
                        <a:ea typeface="Arial Unicode MS"/>
                      </a:rPr>
                      <m:t>𝑝</m:t>
                    </m:r>
                  </m:oMath>
                </a14:m>
                <a:r>
                  <a:rPr lang="en-US" sz="1400" baseline="-25000" dirty="0">
                    <a:latin typeface="Vazir" panose="020B0603030804020204" pitchFamily="34" charset="-78"/>
                    <a:ea typeface="Arial Unicode MS"/>
                  </a:rPr>
                  <a:t> </a:t>
                </a:r>
                <a:r>
                  <a:rPr lang="fa-IR" sz="1400" baseline="-250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 </a:t>
                </a:r>
                <a:r>
                  <a:rPr lang="ar-SA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بین</a:t>
                </a:r>
                <a:r>
                  <a:rPr lang="ar-SA" sz="1400" dirty="0">
                    <a:latin typeface="Times New Roman" panose="02020603050405020304" pitchFamily="18" charset="0"/>
                    <a:ea typeface="Arial Unicode MS"/>
                  </a:rPr>
                  <a:t> </a:t>
                </a:r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1143000" marR="0" lvl="2" indent="-22860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ar-SA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"بهترین جایزه ممکن"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1400" baseline="-25000" dirty="0">
                    <a:latin typeface="Vazir" panose="020B0603030804020204" pitchFamily="34" charset="-78"/>
                    <a:ea typeface="Arial Unicode MS"/>
                  </a:rPr>
                  <a:t> </a:t>
                </a:r>
                <a:r>
                  <a:rPr lang="fa-IR" sz="1400" baseline="-250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 </a:t>
                </a:r>
                <a:r>
                  <a:rPr lang="ar-SA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با احتمال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𝑝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1143000" marR="0" lvl="2" indent="-22860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"بدترین فاجعه‌ی ممکن"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1600" i="1" smtClean="0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Vazir" panose="020B0603030804020204" pitchFamily="34" charset="-78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1400" baseline="-25000" dirty="0">
                    <a:latin typeface="Vazir" panose="020B0603030804020204" pitchFamily="34" charset="-78"/>
                    <a:ea typeface="Arial Unicode MS"/>
                  </a:rPr>
                  <a:t> </a:t>
                </a:r>
                <a:r>
                  <a:rPr lang="fa-IR" sz="1400" baseline="-250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 </a:t>
                </a:r>
                <a:r>
                  <a:rPr lang="ar-SA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با احتمال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1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𝑝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احتمال لاتاری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𝑝</m:t>
                    </m:r>
                  </m:oMath>
                </a14:m>
                <a:r>
                  <a:rPr lang="fa-IR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را تا بی‌تفاوتی تنظیم کنید: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𝐴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 ~ 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  <a:ea typeface="Arial Unicode MS"/>
                      </a:rPr>
                      <m:t>𝐿</m:t>
                    </m:r>
                    <m:r>
                      <a:rPr lang="en-US" sz="1600" i="1" baseline="-25000" dirty="0" err="1" smtClean="0">
                        <a:latin typeface="Cambria Math" panose="02040503050406030204" pitchFamily="18" charset="0"/>
                        <a:ea typeface="Arial Unicode MS"/>
                      </a:rPr>
                      <m:t>𝑝</m:t>
                    </m:r>
                    <m:r>
                      <a:rPr lang="en-US" sz="1600" i="1" baseline="-25000" dirty="0" smtClean="0">
                        <a:latin typeface="Cambria Math" panose="02040503050406030204" pitchFamily="18" charset="0"/>
                        <a:ea typeface="Arial Unicode MS"/>
                      </a:rPr>
                      <m:t> 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ea typeface="Arial Unicode MS"/>
                </a:endParaRPr>
              </a:p>
              <a:p>
                <a:pPr marL="742950" marR="0" lvl="1" indent="-285750" algn="r" rt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Wingdings" panose="05000000000000000000" pitchFamily="2" charset="2"/>
                  <a:buChar char="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𝑝</m:t>
                    </m:r>
                  </m:oMath>
                </a14:m>
                <a:r>
                  <a:rPr lang="fa-IR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به دست آمده یک سودمندی در بازه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[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0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1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ea typeface="Arial Unicode MS"/>
                      </a:rPr>
                      <m:t>]</m:t>
                    </m:r>
                  </m:oMath>
                </a14:m>
                <a:endParaRPr lang="en-US" sz="1400" dirty="0">
                  <a:effectLst/>
                  <a:latin typeface="Times New Roman" panose="02020603050405020304" pitchFamily="18" charset="0"/>
                  <a:ea typeface="Arial Unicode MS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562" y="1050397"/>
                <a:ext cx="7225576" cy="2630657"/>
              </a:xfrm>
              <a:prstGeom prst="rect">
                <a:avLst/>
              </a:prstGeom>
              <a:blipFill>
                <a:blip r:embed="rId3"/>
                <a:stretch>
                  <a:fillRect r="-422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3EF27A5-B0AC-6165-84A1-98E46319DB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3" t="13086" r="29214" b="16647"/>
          <a:stretch/>
        </p:blipFill>
        <p:spPr>
          <a:xfrm>
            <a:off x="1475656" y="1413111"/>
            <a:ext cx="2016224" cy="2317278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B3941602-86FF-D9F7-1F47-D292010DDD03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pic>
        <p:nvPicPr>
          <p:cNvPr id="6" name="Picture 4">
            <a:extLst>
              <a:ext uri="{FF2B5EF4-FFF2-40B4-BE49-F238E27FC236}">
                <a16:creationId xmlns:a16="http://schemas.microsoft.com/office/drawing/2014/main" id="{2C2000BC-887F-F305-7166-865AF9C6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4887" t="41739" r="68892" b="37391"/>
          <a:stretch>
            <a:fillRect/>
          </a:stretch>
        </p:blipFill>
        <p:spPr bwMode="auto">
          <a:xfrm>
            <a:off x="2736972" y="4144913"/>
            <a:ext cx="568336" cy="36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3B1824-A01A-A8C5-E3D3-6E30AD8A7B99}"/>
              </a:ext>
            </a:extLst>
          </p:cNvPr>
          <p:cNvSpPr txBox="1"/>
          <p:nvPr/>
        </p:nvSpPr>
        <p:spPr>
          <a:xfrm>
            <a:off x="3822418" y="4137992"/>
            <a:ext cx="312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itchFamily="34" charset="0"/>
                <a:cs typeface="Times New Roman" pitchFamily="18" charset="0"/>
              </a:rPr>
              <a:t>0.999999                             0.000001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227E8-6926-97D4-C837-0353807A7829}"/>
              </a:ext>
            </a:extLst>
          </p:cNvPr>
          <p:cNvSpPr txBox="1"/>
          <p:nvPr/>
        </p:nvSpPr>
        <p:spPr>
          <a:xfrm>
            <a:off x="3873644" y="4605496"/>
            <a:ext cx="1752368" cy="204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C89853-9EA8-B765-BF13-B001DC61FC9B}"/>
              </a:ext>
            </a:extLst>
          </p:cNvPr>
          <p:cNvGrpSpPr/>
          <p:nvPr/>
        </p:nvGrpSpPr>
        <p:grpSpPr>
          <a:xfrm>
            <a:off x="3731560" y="3730389"/>
            <a:ext cx="3410014" cy="1289631"/>
            <a:chOff x="5410200" y="4191000"/>
            <a:chExt cx="5486400" cy="21336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C77504-2E94-51F2-E947-A15ABBFFA9BE}"/>
                </a:ext>
              </a:extLst>
            </p:cNvPr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9612C53-CBF2-12E6-64D9-3D5D047BAEEC}"/>
                </a:ext>
              </a:extLst>
            </p:cNvPr>
            <p:cNvCxnSpPr>
              <a:stCxn id="13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DDB42EA-70CC-4358-AA57-67B4C59F2B05}"/>
                </a:ext>
              </a:extLst>
            </p:cNvPr>
            <p:cNvCxnSpPr>
              <a:stCxn id="13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6">
              <a:extLst>
                <a:ext uri="{FF2B5EF4-FFF2-40B4-BE49-F238E27FC236}">
                  <a16:creationId xmlns:a16="http://schemas.microsoft.com/office/drawing/2014/main" id="{41A546BE-6BD4-5C78-2A15-E7606950C341}"/>
                </a:ext>
              </a:extLst>
            </p:cNvPr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6FE56E-57E5-D936-2600-B5B0BC536902}"/>
              </a:ext>
            </a:extLst>
          </p:cNvPr>
          <p:cNvGrpSpPr/>
          <p:nvPr/>
        </p:nvGrpSpPr>
        <p:grpSpPr>
          <a:xfrm>
            <a:off x="1410856" y="4098855"/>
            <a:ext cx="1515562" cy="506641"/>
            <a:chOff x="6858000" y="3505200"/>
            <a:chExt cx="2438400" cy="83820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0D7A2C0-AA25-D641-147F-388B401FB18F}"/>
                </a:ext>
              </a:extLst>
            </p:cNvPr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CE9433-F828-0560-4B69-3D8DCB1EE83C}"/>
                </a:ext>
              </a:extLst>
            </p:cNvPr>
            <p:cNvSpPr txBox="1"/>
            <p:nvPr/>
          </p:nvSpPr>
          <p:spPr>
            <a:xfrm>
              <a:off x="7010400" y="3657600"/>
              <a:ext cx="228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1258964-5FE2-FCAF-B549-24BDC8202243}"/>
              </a:ext>
            </a:extLst>
          </p:cNvPr>
          <p:cNvSpPr txBox="1"/>
          <p:nvPr/>
        </p:nvSpPr>
        <p:spPr>
          <a:xfrm>
            <a:off x="5720734" y="4605496"/>
            <a:ext cx="1515562" cy="204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</a:p>
        </p:txBody>
      </p:sp>
      <p:sp>
        <p:nvSpPr>
          <p:cNvPr id="21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40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5740" y="1143968"/>
                <a:ext cx="8659688" cy="2843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r" rtl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3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پول مثل یک تابع سودمندی رفتار </a:t>
                </a:r>
                <a:r>
                  <a:rPr lang="fa-IR" sz="1300" u="sng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نمی‌کند</a:t>
                </a:r>
                <a:r>
                  <a:rPr lang="fa-IR" sz="13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، ولی می‌توانیم در مورد سودمندی پول داشتن صحبت کنیم. (یا بدهکار بودن)</a:t>
                </a:r>
                <a:endParaRPr lang="en-US" sz="13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endParaRPr>
              </a:p>
              <a:p>
                <a:pPr marL="342900" marR="0" lvl="0" indent="-342900" algn="r" rtl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3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با فرض داشتن یک لاتاری </a:t>
                </a:r>
                <a14:m>
                  <m:oMath xmlns:m="http://schemas.openxmlformats.org/officeDocument/2006/math"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[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𝑝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,  $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𝑋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; (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1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−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𝑝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),  $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𝑌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]= 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𝐿</m:t>
                    </m:r>
                  </m:oMath>
                </a14:m>
                <a:endParaRPr lang="en-US" sz="13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endParaRPr>
              </a:p>
              <a:p>
                <a:pPr marL="342900" marR="0" lvl="0" indent="-342900" algn="r" rtl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300" dirty="0">
                    <a:solidFill>
                      <a:srgbClr val="C0000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ارزش پولی مورد انتظار</a:t>
                </a:r>
                <a:r>
                  <a:rPr lang="en-US" sz="13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 </a:t>
                </a:r>
                <a:r>
                  <a:rPr lang="fa-IR" sz="13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𝑝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∗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𝑋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 + </m:t>
                    </m:r>
                    <m:d>
                      <m:dPr>
                        <m:ctrlPr>
                          <a:rPr lang="en-US" sz="13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</m:ctrlPr>
                      </m:dPr>
                      <m:e>
                        <m:r>
                          <a:rPr lang="en-US" sz="13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1</m:t>
                        </m:r>
                        <m:r>
                          <a:rPr lang="en-US" sz="13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−</m:t>
                        </m:r>
                        <m:r>
                          <a:rPr lang="en-US" sz="13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𝑝</m:t>
                        </m:r>
                      </m:e>
                    </m:d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∗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𝑌</m:t>
                    </m:r>
                    <m:r>
                      <a:rPr lang="en-US" sz="13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=</m:t>
                    </m:r>
                    <m:r>
                      <a:rPr lang="en-US" sz="13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𝐸𝑀𝑉</m:t>
                    </m:r>
                    <m:r>
                      <a:rPr lang="en-US" sz="13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(</m:t>
                    </m:r>
                    <m:r>
                      <a:rPr lang="en-US" sz="13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𝐿</m:t>
                    </m:r>
                    <m:r>
                      <a:rPr lang="en-US" sz="13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)</m:t>
                    </m:r>
                  </m:oMath>
                </a14:m>
                <a:endParaRPr lang="en-US" sz="13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endParaRPr>
              </a:p>
              <a:p>
                <a:pPr marL="342900" marR="0" lvl="0" indent="-342900" algn="r" rtl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14:m>
                  <m:oMath xmlns:m="http://schemas.openxmlformats.org/officeDocument/2006/math"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𝑈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(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𝐿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) = 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𝑝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∗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𝑈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($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𝑋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) + (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1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−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𝑝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) ∗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𝑈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($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𝑌</m:t>
                    </m:r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)</m:t>
                    </m:r>
                  </m:oMath>
                </a14:m>
                <a:endParaRPr lang="en-US" sz="13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endParaRPr>
              </a:p>
              <a:p>
                <a:pPr marL="342900" marR="0" lvl="0" indent="-342900" algn="r" rtl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3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معمولا، </a:t>
                </a:r>
                <a14:m>
                  <m:oMath xmlns:m="http://schemas.openxmlformats.org/officeDocument/2006/math">
                    <m:r>
                      <a:rPr lang="en-US" sz="13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𝑈</m:t>
                    </m:r>
                    <m:r>
                      <a:rPr lang="en-US" sz="13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(</m:t>
                    </m:r>
                    <m:r>
                      <a:rPr lang="en-US" sz="13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𝐿</m:t>
                    </m:r>
                    <m:r>
                      <a:rPr lang="en-US" sz="13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) &lt; </m:t>
                    </m:r>
                    <m:r>
                      <a:rPr lang="en-US" sz="13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𝑈</m:t>
                    </m:r>
                    <m:r>
                      <a:rPr lang="en-US" sz="13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( </m:t>
                    </m:r>
                    <m:r>
                      <a:rPr lang="en-US" sz="13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𝐸𝑀𝑉</m:t>
                    </m:r>
                    <m:r>
                      <a:rPr lang="en-US" sz="13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(</m:t>
                    </m:r>
                    <m:r>
                      <a:rPr lang="en-US" sz="13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𝐿</m:t>
                    </m:r>
                    <m:r>
                      <a:rPr lang="en-US" sz="13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) )</m:t>
                    </m:r>
                  </m:oMath>
                </a14:m>
                <a:endParaRPr lang="en-US" sz="13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endParaRPr>
              </a:p>
              <a:p>
                <a:pPr marL="342900" marR="0" lvl="0" indent="-342900" algn="r" rtl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3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از این منظر، مردم </a:t>
                </a:r>
                <a:r>
                  <a:rPr lang="fa-IR" sz="1300" dirty="0">
                    <a:solidFill>
                      <a:srgbClr val="C0000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ریسک گریزند (</a:t>
                </a:r>
                <a:r>
                  <a:rPr lang="en-US" sz="1300" dirty="0">
                    <a:solidFill>
                      <a:srgbClr val="C0000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Risk-Averse</a:t>
                </a:r>
                <a:r>
                  <a:rPr lang="fa-IR" sz="1300" dirty="0">
                    <a:solidFill>
                      <a:srgbClr val="C0000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)</a:t>
                </a:r>
                <a:endParaRPr lang="en-US" sz="1300" dirty="0"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endParaRPr>
              </a:p>
              <a:p>
                <a:pPr marL="342900" marR="0" lvl="0" indent="-342900" algn="r" rtl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3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وقتی بدهی زیاد دارند، مردم </a:t>
                </a:r>
                <a:r>
                  <a:rPr lang="fa-IR" sz="1300" dirty="0">
                    <a:solidFill>
                      <a:srgbClr val="C0000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ریسک پذیرند (</a:t>
                </a:r>
                <a:r>
                  <a:rPr lang="en-US" sz="1300" dirty="0">
                    <a:solidFill>
                      <a:srgbClr val="C0000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Risk-Prone</a:t>
                </a:r>
                <a:r>
                  <a:rPr lang="fa-IR" sz="1300" dirty="0">
                    <a:solidFill>
                      <a:srgbClr val="C00000"/>
                    </a:solidFill>
                    <a:latin typeface="Vazir" panose="020B0603030804020204" pitchFamily="34" charset="-78"/>
                    <a:ea typeface="Arial Unicode MS"/>
                    <a:cs typeface="Vazir" panose="020B0603030804020204" pitchFamily="34" charset="-78"/>
                  </a:rPr>
                  <a:t>)</a:t>
                </a:r>
                <a:endParaRPr lang="en-US" sz="1300" dirty="0">
                  <a:effectLst/>
                  <a:latin typeface="Vazir" panose="020B0603030804020204" pitchFamily="34" charset="-78"/>
                  <a:ea typeface="Arial Unicode MS"/>
                  <a:cs typeface="Vazir" panose="020B0603030804020204" pitchFamily="34" charset="-78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0" y="1143968"/>
                <a:ext cx="8659688" cy="2843086"/>
              </a:xfrm>
              <a:prstGeom prst="rect">
                <a:avLst/>
              </a:prstGeom>
              <a:blipFill>
                <a:blip r:embed="rId2"/>
                <a:stretch>
                  <a:fillRect r="-141" b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1"/>
          <p:cNvSpPr/>
          <p:nvPr/>
        </p:nvSpPr>
        <p:spPr>
          <a:xfrm>
            <a:off x="402470" y="1862552"/>
            <a:ext cx="3895427" cy="227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fficeArt object" descr="کتاب مرجع"/>
          <p:cNvSpPr txBox="1"/>
          <p:nvPr/>
        </p:nvSpPr>
        <p:spPr>
          <a:xfrm>
            <a:off x="2711450" y="234153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پول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8D0E5F9C-E403-8C27-9EA2-AF082E67820A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12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41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88276-E8EA-D5FF-8108-2C3F03E82A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" y="805520"/>
            <a:ext cx="4320480" cy="3054714"/>
          </a:xfrm>
          <a:prstGeom prst="rect">
            <a:avLst/>
          </a:prstGeom>
        </p:spPr>
      </p:pic>
      <p:sp>
        <p:nvSpPr>
          <p:cNvPr id="12" name="officeArt object" descr="کتاب مرجع"/>
          <p:cNvSpPr txBox="1"/>
          <p:nvPr/>
        </p:nvSpPr>
        <p:spPr>
          <a:xfrm>
            <a:off x="1723707" y="195486"/>
            <a:ext cx="5696585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مثال: بیمه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27783" y="1004627"/>
            <a:ext cx="6135233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این لاتاری را در نظر بگیرید </a:t>
            </a:r>
            <a:r>
              <a:rPr lang="en-US" sz="1400" dirty="0">
                <a:solidFill>
                  <a:srgbClr val="0070C0"/>
                </a:solidFill>
                <a:latin typeface="Roboto"/>
                <a:ea typeface="Arial Unicode MS"/>
                <a:cs typeface="Vazir" panose="020B0603030804020204" pitchFamily="34" charset="-78"/>
              </a:rPr>
              <a:t>[0.5, $1000; 0.5, $0]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C0000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ارزش پولی مورد انتظار (</a:t>
            </a:r>
            <a:r>
              <a:rPr lang="en-US" sz="14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EMV</a:t>
            </a:r>
            <a:r>
              <a:rPr lang="fa-IR" sz="14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Vazir" panose="020B0603030804020204" pitchFamily="34" charset="-78"/>
              </a:rPr>
              <a:t>)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آن چقدر است؟ (500$)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solidFill>
                  <a:srgbClr val="C0000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معادل قطعی </a:t>
            </a:r>
            <a:r>
              <a:rPr lang="fa-IR" sz="1400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آن چقدر است؟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1143000" marR="0" lvl="2" indent="-228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ارزش پولی قابل قبول در عوض لاتاری</a:t>
            </a:r>
            <a:r>
              <a:rPr lang="fa-IR" sz="1400" dirty="0">
                <a:latin typeface="Times New Roman" panose="02020603050405020304" pitchFamily="18" charset="0"/>
                <a:ea typeface="Arial Unicode MS"/>
              </a:rPr>
              <a:t> 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1143000" marR="0" lvl="2" indent="-2286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400$ برای اکثر مردم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تفاوت 100$ </a:t>
            </a:r>
            <a:r>
              <a:rPr lang="fa-IR" sz="1400" dirty="0">
                <a:solidFill>
                  <a:srgbClr val="C00000"/>
                </a:solidFill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حق بیمه </a:t>
            </a: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است.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lvl="1" indent="-285750" algn="r" rtl="1">
              <a:lnSpc>
                <a:spcPct val="150000"/>
              </a:lnSpc>
              <a:buClr>
                <a:schemeClr val="tx1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صنعت بیمه وجود دارد زیرا مردم مایلند برای کاهش ریسک</a:t>
            </a:r>
            <a:b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</a:b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 پول بدهند.</a:t>
            </a:r>
            <a:endParaRPr lang="en-US" sz="1400" dirty="0">
              <a:latin typeface="Times New Roman" panose="02020603050405020304" pitchFamily="18" charset="0"/>
              <a:ea typeface="Arial Unicode MS"/>
            </a:endParaRPr>
          </a:p>
          <a:p>
            <a:pPr marL="742950" marR="0" lvl="1" indent="-28575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اگر همه نسبت به ریسک بی‌تفاوت بودند، نیازی به بیمه نبود!</a:t>
            </a:r>
          </a:p>
          <a:p>
            <a:pPr marL="342900" marR="0" lvl="0" indent="-3429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"/>
            </a:pP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این برد-برد است: شما ترجیح می‌دهید 400$ داشته باشید و شرکت</a:t>
            </a:r>
            <a:b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</a:b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بیمه ترجیح می‌دهد لاتاری را داشته باشد (نمودار سودمندی آن‌ها </a:t>
            </a:r>
            <a:b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</a:br>
            <a:r>
              <a:rPr lang="fa-IR" sz="1400" dirty="0">
                <a:latin typeface="Times New Roman" panose="02020603050405020304" pitchFamily="18" charset="0"/>
                <a:ea typeface="Arial Unicode MS"/>
                <a:cs typeface="Vazir" panose="020B0603030804020204" pitchFamily="34" charset="-78"/>
              </a:rPr>
              <a:t>صاف است و لاتاری‌های زیادی دارند)</a:t>
            </a:r>
            <a:endParaRPr lang="en-US" sz="1400" dirty="0">
              <a:effectLst/>
              <a:latin typeface="Times New Roman" panose="02020603050405020304" pitchFamily="18" charset="0"/>
              <a:ea typeface="Arial Unicode MS"/>
            </a:endParaRPr>
          </a:p>
        </p:txBody>
      </p:sp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7E9FDC3D-B5AD-EBC5-DF5E-2FA9D3B68D63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7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42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fficeArt object" descr="کتاب مرجع"/>
          <p:cNvSpPr txBox="1"/>
          <p:nvPr/>
        </p:nvSpPr>
        <p:spPr>
          <a:xfrm>
            <a:off x="673980" y="123478"/>
            <a:ext cx="786384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مثال: عقلانیت انسانی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60860" y="1179631"/>
                <a:ext cx="3834703" cy="3106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marR="0" lvl="0" indent="-342900" algn="r" rtl="1">
                  <a:spcBef>
                    <a:spcPts val="0"/>
                  </a:spcBef>
                  <a:spcAft>
                    <a:spcPts val="0"/>
                  </a:spcAft>
                  <a:buClr>
                    <a:srgbClr val="0070C0"/>
                  </a:buClr>
                  <a:buSzPts val="1400"/>
                  <a:buFont typeface="Wingdings" panose="05000000000000000000" pitchFamily="2" charset="2"/>
                  <a:buChar char=""/>
                </a:pP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مثال معروف آلیاس (1953 </a:t>
                </a:r>
                <a:r>
                  <a:rPr lang="en-US" sz="1400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Vazir" panose="020B0603030804020204" pitchFamily="34" charset="-78"/>
                  </a:rPr>
                  <a:t>Alias</a:t>
                </a: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)</a:t>
                </a:r>
              </a:p>
              <a:p>
                <a:pPr marL="742950" lvl="1" indent="-285750" algn="r" rtl="1">
                  <a:lnSpc>
                    <a:spcPct val="120000"/>
                  </a:lnSpc>
                  <a:buSzPts val="14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8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,   $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;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,   $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b="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 </a:t>
                </a:r>
              </a:p>
              <a:p>
                <a:pPr marL="742950" lvl="1" indent="-285750" algn="r" rtl="1">
                  <a:lnSpc>
                    <a:spcPct val="120000"/>
                  </a:lnSpc>
                  <a:buSzPts val="14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1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,  $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3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;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,  $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   </a:t>
                </a:r>
                <a:endParaRPr lang="fa-IR" sz="1400" dirty="0"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endParaRPr>
              </a:p>
              <a:p>
                <a:pPr marL="1200150" lvl="2" indent="-285750" algn="r" rtl="1">
                  <a:lnSpc>
                    <a:spcPct val="120000"/>
                  </a:lnSpc>
                  <a:buSzPts val="1400"/>
                  <a:buFont typeface="Wingdings" panose="05000000000000000000" pitchFamily="2" charset="2"/>
                  <a:buChar char="§"/>
                </a:pPr>
                <a:endParaRPr lang="en-US" sz="900" dirty="0"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endParaRPr>
              </a:p>
              <a:p>
                <a:pPr marL="742950" lvl="1" indent="-285750" algn="r" rtl="1">
                  <a:lnSpc>
                    <a:spcPct val="120000"/>
                  </a:lnSpc>
                  <a:buSzPts val="14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,  $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;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8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,  $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b="0" dirty="0"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     </a:t>
                </a:r>
              </a:p>
              <a:p>
                <a:pPr marL="742950" lvl="1" indent="-285750" algn="r" rtl="1">
                  <a:lnSpc>
                    <a:spcPct val="120000"/>
                  </a:lnSpc>
                  <a:buSzPts val="14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Arial Unicode MS"/>
                        <a:cs typeface="Vazir" panose="020B0603030804020204" pitchFamily="34" charset="-78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25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,  $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3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;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75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,   $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Arial Unicode MS"/>
                            <a:cs typeface="Vazir" panose="020B0603030804020204" pitchFamily="34" charset="-78"/>
                          </a:rPr>
                          <m:t>0</m:t>
                        </m:r>
                      </m:e>
                    </m:d>
                  </m:oMath>
                </a14:m>
                <a:endParaRPr lang="fa-IR" sz="1400" b="0" dirty="0"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endParaRPr>
              </a:p>
              <a:p>
                <a:pPr marL="742950" lvl="1" indent="-285750" algn="r" rtl="1">
                  <a:lnSpc>
                    <a:spcPct val="120000"/>
                  </a:lnSpc>
                  <a:buSzPts val="1400"/>
                  <a:buFont typeface="Wingdings" panose="05000000000000000000" pitchFamily="2" charset="2"/>
                  <a:buChar char="§"/>
                </a:pPr>
                <a:endParaRPr lang="fa-IR" sz="1400" b="0" dirty="0"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endParaRPr>
              </a:p>
              <a:p>
                <a:pPr marL="285750" lvl="1" indent="-285750" algn="r" rtl="1">
                  <a:lnSpc>
                    <a:spcPct val="120000"/>
                  </a:lnSpc>
                  <a:buSzPts val="1400"/>
                  <a:buFont typeface="Wingdings" panose="05000000000000000000" pitchFamily="2" charset="2"/>
                  <a:buChar char="§"/>
                </a:pP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مردم معمولا</a:t>
                </a:r>
                <a:r>
                  <a:rPr lang="en-US" sz="1400" dirty="0">
                    <a:solidFill>
                      <a:srgbClr val="0070C0"/>
                    </a:solidFill>
                    <a:latin typeface="Roboto"/>
                    <a:ea typeface="Arial Unicode MS"/>
                    <a:cs typeface="Vazir" panose="020B0603030804020204" pitchFamily="34" charset="-78"/>
                  </a:rPr>
                  <a:t>B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  <a:latin typeface="Roboto"/>
                    <a:ea typeface="Arial Unicode MS"/>
                    <a:cs typeface="Vazir" panose="020B0603030804020204" pitchFamily="34" charset="-78"/>
                  </a:rPr>
                  <a:t> A</a:t>
                </a:r>
                <a:r>
                  <a:rPr lang="en-US" sz="14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</a:rPr>
                  <a:t> </a:t>
                </a:r>
                <a:r>
                  <a:rPr lang="fa-IR" sz="14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</a:rPr>
                  <a:t> </a:t>
                </a: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و</a:t>
                </a:r>
                <a:r>
                  <a:rPr lang="en-US" sz="1400" dirty="0">
                    <a:solidFill>
                      <a:srgbClr val="0070C0"/>
                    </a:solidFill>
                    <a:latin typeface="Roboto"/>
                    <a:ea typeface="Arial Unicode MS"/>
                    <a:cs typeface="Vazir" panose="020B0603030804020204" pitchFamily="34" charset="-78"/>
                  </a:rPr>
                  <a:t>C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1400" dirty="0">
                    <a:solidFill>
                      <a:srgbClr val="0070C0"/>
                    </a:solidFill>
                    <a:latin typeface="Roboto"/>
                    <a:ea typeface="Arial Unicode MS"/>
                    <a:cs typeface="Vazir" panose="020B0603030804020204" pitchFamily="34" charset="-78"/>
                  </a:rPr>
                  <a:t> D</a:t>
                </a:r>
                <a:r>
                  <a:rPr lang="en-US" sz="14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</a:rPr>
                  <a:t> </a:t>
                </a:r>
                <a:r>
                  <a:rPr lang="fa-IR" sz="14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</a:rPr>
                  <a:t> </a:t>
                </a: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را ترجیح می‌دهند.</a:t>
                </a:r>
              </a:p>
              <a:p>
                <a:pPr marL="285750" lvl="1" indent="-285750" algn="r" rtl="1">
                  <a:lnSpc>
                    <a:spcPct val="120000"/>
                  </a:lnSpc>
                  <a:buSzPts val="1400"/>
                  <a:buFont typeface="Wingdings" panose="05000000000000000000" pitchFamily="2" charset="2"/>
                  <a:buChar char="§"/>
                </a:pPr>
                <a:endParaRPr lang="fa-IR" sz="1400" dirty="0">
                  <a:solidFill>
                    <a:srgbClr val="0070C0"/>
                  </a:solidFill>
                  <a:latin typeface="Times New Roman" panose="02020603050405020304" pitchFamily="18" charset="0"/>
                  <a:ea typeface="Arial Unicode MS"/>
                  <a:cs typeface="Vazir" panose="020B0603030804020204" pitchFamily="34" charset="-78"/>
                </a:endParaRPr>
              </a:p>
              <a:p>
                <a:pPr marL="285750" lvl="1" indent="-285750" algn="r" rtl="1">
                  <a:lnSpc>
                    <a:spcPct val="120000"/>
                  </a:lnSpc>
                  <a:buSzPts val="1400"/>
                  <a:buFont typeface="Wingdings" panose="05000000000000000000" pitchFamily="2" charset="2"/>
                  <a:buChar char="§"/>
                </a:pP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ولی اگر </a:t>
                </a:r>
                <a:r>
                  <a:rPr lang="en-US" sz="1400" dirty="0">
                    <a:solidFill>
                      <a:srgbClr val="0070C0"/>
                    </a:solidFill>
                    <a:latin typeface="Vazir" panose="020B0603030804020204" pitchFamily="34" charset="-78"/>
                    <a:ea typeface="Arial Unicode MS"/>
                  </a:rPr>
                  <a:t>U($0) = 0</a:t>
                </a:r>
                <a:r>
                  <a:rPr lang="fa-IR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Arial Unicode MS"/>
                    <a:cs typeface="Vazir" panose="020B0603030804020204" pitchFamily="34" charset="-78"/>
                  </a:rPr>
                  <a:t>، آنگاه</a:t>
                </a:r>
                <a:r>
                  <a:rPr lang="fa-IR" sz="1400" dirty="0">
                    <a:latin typeface="Times New Roman" panose="02020603050405020304" pitchFamily="18" charset="0"/>
                    <a:ea typeface="Arial Unicode MS"/>
                  </a:rPr>
                  <a:t> </a:t>
                </a:r>
              </a:p>
              <a:p>
                <a:pPr marL="742950" lvl="2" indent="-285750" algn="r" rtl="1">
                  <a:lnSpc>
                    <a:spcPct val="150000"/>
                  </a:lnSpc>
                  <a:buSzPts val="14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⇒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𝑈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($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3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𝑘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)&gt;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0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.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8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𝑈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($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4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𝑘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sz="1400" dirty="0">
                  <a:sym typeface="Symbol" pitchFamily="18" charset="2"/>
                </a:endParaRPr>
              </a:p>
              <a:p>
                <a:pPr marL="742950" lvl="2" indent="-285750" algn="r" rtl="1">
                  <a:lnSpc>
                    <a:spcPct val="120000"/>
                  </a:lnSpc>
                  <a:buSzPts val="14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⇒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0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.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8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𝑈</m:t>
                    </m:r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$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4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𝑘</m:t>
                        </m:r>
                      </m:e>
                    </m:d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&gt;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𝑈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($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3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𝑘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sz="1400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860" y="1179631"/>
                <a:ext cx="3834703" cy="3106107"/>
              </a:xfrm>
              <a:prstGeom prst="rect">
                <a:avLst/>
              </a:prstGeom>
              <a:blipFill>
                <a:blip r:embed="rId2"/>
                <a:stretch>
                  <a:fillRect l="-1113" t="-1375" r="-477" b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DF64F15-3863-3500-A4F7-154294AC0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4" t="12201" r="12387" b="15919"/>
          <a:stretch/>
        </p:blipFill>
        <p:spPr>
          <a:xfrm>
            <a:off x="666016" y="1352803"/>
            <a:ext cx="3501387" cy="2947139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319E59BE-A9D5-01ED-ECDE-D0015954E2DE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6" name="Left Arrow 5">
            <a:extLst>
              <a:ext uri="{FF2B5EF4-FFF2-40B4-BE49-F238E27FC236}">
                <a16:creationId xmlns:a16="http://schemas.microsoft.com/office/drawing/2014/main" id="{68C16B47-4BB1-BB2C-B569-FBF165C127D8}"/>
              </a:ext>
            </a:extLst>
          </p:cNvPr>
          <p:cNvSpPr/>
          <p:nvPr/>
        </p:nvSpPr>
        <p:spPr>
          <a:xfrm>
            <a:off x="7978435" y="1410049"/>
            <a:ext cx="337981" cy="246349"/>
          </a:xfrm>
          <a:prstGeom prst="leftArrow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43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fficeArt object" descr="کتاب مرجع"/>
          <p:cNvSpPr txBox="1"/>
          <p:nvPr/>
        </p:nvSpPr>
        <p:spPr>
          <a:xfrm>
            <a:off x="2711450" y="195486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دفعه بعد: </a:t>
            </a: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Arial Unicode MS"/>
              </a:rPr>
              <a:t>MDP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ها!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901066A6-A2E2-0DAF-AF5A-5D195FB17D83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6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44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1" y="1142999"/>
            <a:ext cx="5632027" cy="3520017"/>
          </a:xfrm>
          <a:prstGeom prst="rect">
            <a:avLst/>
          </a:prstGeom>
        </p:spPr>
      </p:pic>
      <p:cxnSp>
        <p:nvCxnSpPr>
          <p:cNvPr id="7" name="officeArt object" descr="Line">
            <a:extLst>
              <a:ext uri="{FF2B5EF4-FFF2-40B4-BE49-F238E27FC236}">
                <a16:creationId xmlns:a16="http://schemas.microsoft.com/office/drawing/2014/main" id="{6957C6B6-98FC-8F0B-A2E6-117E2BC54208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2" name="officeArt object" descr="کتاب مرجع">
            <a:extLst>
              <a:ext uri="{FF2B5EF4-FFF2-40B4-BE49-F238E27FC236}">
                <a16:creationId xmlns:a16="http://schemas.microsoft.com/office/drawing/2014/main" id="{3FBEBE03-31A4-7EC3-269E-966A45C81AF5}"/>
              </a:ext>
            </a:extLst>
          </p:cNvPr>
          <p:cNvSpPr txBox="1"/>
          <p:nvPr/>
        </p:nvSpPr>
        <p:spPr>
          <a:xfrm>
            <a:off x="1205626" y="29528"/>
            <a:ext cx="6732748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دموی </a:t>
            </a: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Minimax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 در برابر </a:t>
            </a:r>
            <a:r>
              <a:rPr lang="en-US" sz="2400" b="1" dirty="0" err="1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fa-IR" sz="2400" b="1" dirty="0">
                <a:solidFill>
                  <a:srgbClr val="000000"/>
                </a:solidFill>
                <a:latin typeface="Roboto"/>
                <a:ea typeface="Arial Unicode MS"/>
                <a:cs typeface="Vazir" panose="020B0603030804020204" pitchFamily="34" charset="-78"/>
              </a:rPr>
              <a:t> 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Minimax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5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6061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785986" y="43712"/>
            <a:ext cx="7572027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دموی </a:t>
            </a: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Minimax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 در برابر </a:t>
            </a:r>
            <a:r>
              <a:rPr lang="en-US" sz="2400" b="1" dirty="0" err="1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 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Expectimax</a:t>
            </a:r>
            <a:r>
              <a:rPr lang="fa-IR" sz="2400" b="1" dirty="0">
                <a:ln>
                  <a:noFill/>
                </a:ln>
                <a:solidFill>
                  <a:srgbClr val="000000"/>
                </a:solidFill>
                <a:effectLst/>
                <a:latin typeface="Vazir" panose="020B0603030804020204" pitchFamily="34" charset="-78"/>
                <a:ea typeface="Arial Unicode MS"/>
                <a:cs typeface="Vazir" panose="020B0603030804020204" pitchFamily="34" charset="-78"/>
              </a:rPr>
              <a:t>)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Vazir" panose="020B0603030804020204" pitchFamily="34" charset="-78"/>
              <a:ea typeface="Arial Unicode MS"/>
              <a:cs typeface="Vazir" panose="020B0603030804020204" pitchFamily="34" charset="-78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 </a:t>
            </a:r>
            <a:endParaRPr lang="en-US" sz="1100" dirty="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6658" y="1131590"/>
            <a:ext cx="6110683" cy="3819177"/>
          </a:xfrm>
          <a:prstGeom prst="rect">
            <a:avLst/>
          </a:prstGeom>
        </p:spPr>
      </p:pic>
      <p:cxnSp>
        <p:nvCxnSpPr>
          <p:cNvPr id="2" name="officeArt object" descr="Line">
            <a:extLst>
              <a:ext uri="{FF2B5EF4-FFF2-40B4-BE49-F238E27FC236}">
                <a16:creationId xmlns:a16="http://schemas.microsoft.com/office/drawing/2014/main" id="{63062C5F-7B81-FE98-3DDB-E399625702AD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6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2711450" y="195486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شبه کد </a:t>
            </a:r>
            <a:r>
              <a:rPr lang="en-US" sz="2400" b="1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D9538A13-AD9D-E208-606B-48A47B9A5985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18" name="Left-Right-Up Arrow 8">
            <a:extLst>
              <a:ext uri="{FF2B5EF4-FFF2-40B4-BE49-F238E27FC236}">
                <a16:creationId xmlns:a16="http://schemas.microsoft.com/office/drawing/2014/main" id="{2C1E91BB-7580-798C-BCFE-C9CDC946DA33}"/>
              </a:ext>
            </a:extLst>
          </p:cNvPr>
          <p:cNvSpPr/>
          <p:nvPr/>
        </p:nvSpPr>
        <p:spPr>
          <a:xfrm>
            <a:off x="3801922" y="2017457"/>
            <a:ext cx="1577404" cy="1773452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9615AA06-B2F2-EF7A-DB8B-E62A52234BA3}"/>
              </a:ext>
            </a:extLst>
          </p:cNvPr>
          <p:cNvSpPr/>
          <p:nvPr/>
        </p:nvSpPr>
        <p:spPr>
          <a:xfrm>
            <a:off x="5435661" y="2747702"/>
            <a:ext cx="3492823" cy="1721292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0">
            <a:extLst>
              <a:ext uri="{FF2B5EF4-FFF2-40B4-BE49-F238E27FC236}">
                <a16:creationId xmlns:a16="http://schemas.microsoft.com/office/drawing/2014/main" id="{340D8F36-0163-FDAB-A49C-2604D73551E1}"/>
              </a:ext>
            </a:extLst>
          </p:cNvPr>
          <p:cNvSpPr/>
          <p:nvPr/>
        </p:nvSpPr>
        <p:spPr>
          <a:xfrm>
            <a:off x="107504" y="2747702"/>
            <a:ext cx="3638081" cy="1721292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84D68115-03FD-5054-96CA-6B3F8FB60BFD}"/>
              </a:ext>
            </a:extLst>
          </p:cNvPr>
          <p:cNvSpPr/>
          <p:nvPr/>
        </p:nvSpPr>
        <p:spPr>
          <a:xfrm>
            <a:off x="1773831" y="1026410"/>
            <a:ext cx="5633586" cy="1304009"/>
          </a:xfrm>
          <a:prstGeom prst="roundRect">
            <a:avLst/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655916A-D668-70CF-B37A-5E6828117647}"/>
              </a:ext>
            </a:extLst>
          </p:cNvPr>
          <p:cNvSpPr txBox="1">
            <a:spLocks/>
          </p:cNvSpPr>
          <p:nvPr/>
        </p:nvSpPr>
        <p:spPr>
          <a:xfrm>
            <a:off x="1823145" y="1221410"/>
            <a:ext cx="6084273" cy="879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1700" kern="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700" kern="0" dirty="0">
                <a:solidFill>
                  <a:sysClr val="windowText" lastClr="000000"/>
                </a:solidFill>
              </a:rPr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700" kern="0" dirty="0">
                <a:solidFill>
                  <a:sysClr val="windowText" lastClr="000000"/>
                </a:solidFill>
              </a:rPr>
              <a:t>if the next agent is </a:t>
            </a:r>
            <a:r>
              <a:rPr lang="en-US" sz="1700" kern="0" dirty="0">
                <a:solidFill>
                  <a:srgbClr val="0070C0"/>
                </a:solidFill>
              </a:rPr>
              <a:t>MAX</a:t>
            </a:r>
            <a:r>
              <a:rPr lang="en-US" sz="1700" kern="0" dirty="0">
                <a:solidFill>
                  <a:sysClr val="windowText" lastClr="000000"/>
                </a:solidFill>
              </a:rPr>
              <a:t>: return </a:t>
            </a:r>
            <a:r>
              <a:rPr lang="en-US" sz="1700" kern="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700" kern="0" dirty="0">
                <a:solidFill>
                  <a:sysClr val="windowText" lastClr="000000"/>
                </a:solidFill>
              </a:rPr>
              <a:t>if the next agent is </a:t>
            </a:r>
            <a:r>
              <a:rPr lang="en-US" sz="1700" kern="0" dirty="0">
                <a:solidFill>
                  <a:srgbClr val="00B050"/>
                </a:solidFill>
              </a:rPr>
              <a:t>EXP</a:t>
            </a:r>
            <a:r>
              <a:rPr lang="en-US" sz="1700" kern="0" dirty="0">
                <a:solidFill>
                  <a:sysClr val="windowText" lastClr="000000"/>
                </a:solidFill>
              </a:rPr>
              <a:t>: return </a:t>
            </a:r>
            <a:r>
              <a:rPr lang="en-US" sz="1700" kern="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44DB4D0-0A30-09D9-3498-B212CAF5206C}"/>
              </a:ext>
            </a:extLst>
          </p:cNvPr>
          <p:cNvSpPr txBox="1">
            <a:spLocks/>
          </p:cNvSpPr>
          <p:nvPr/>
        </p:nvSpPr>
        <p:spPr bwMode="auto">
          <a:xfrm>
            <a:off x="5486669" y="2841044"/>
            <a:ext cx="3549159" cy="1564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>
                <a:latin typeface="Calibri" pitchFamily="34" charset="0"/>
              </a:rPr>
              <a:t>initialize v = </a:t>
            </a:r>
            <a:r>
              <a:rPr lang="en-US" sz="17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700" kern="0" dirty="0">
                <a:latin typeface="Calibri" pitchFamily="34" charset="0"/>
              </a:rPr>
              <a:t>v += p * </a:t>
            </a:r>
            <a:r>
              <a:rPr lang="en-US" sz="17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17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C02F83A-9A72-4A74-68BC-A73D92E63A13}"/>
              </a:ext>
            </a:extLst>
          </p:cNvPr>
          <p:cNvSpPr txBox="1">
            <a:spLocks/>
          </p:cNvSpPr>
          <p:nvPr/>
        </p:nvSpPr>
        <p:spPr bwMode="auto">
          <a:xfrm>
            <a:off x="179178" y="2852022"/>
            <a:ext cx="3999846" cy="151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>
                <a:latin typeface="Calibri" pitchFamily="34" charset="0"/>
              </a:rPr>
              <a:t>initialize v = </a:t>
            </a:r>
            <a:r>
              <a:rPr lang="en-US" sz="17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700" kern="0" dirty="0">
                <a:latin typeface="Calibri" pitchFamily="34" charset="0"/>
              </a:rPr>
              <a:t>v = max(v, </a:t>
            </a:r>
            <a:r>
              <a:rPr lang="en-US" sz="17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17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700" kern="0" dirty="0">
                <a:latin typeface="Calibri" pitchFamily="34" charset="0"/>
              </a:rPr>
              <a:t>return v</a:t>
            </a:r>
          </a:p>
        </p:txBody>
      </p:sp>
      <p:sp>
        <p:nvSpPr>
          <p:cNvPr id="13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7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1370965" y="5081269"/>
            <a:ext cx="6402628" cy="62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fficeArt object" descr="کتاب مرجع"/>
          <p:cNvSpPr txBox="1"/>
          <p:nvPr/>
        </p:nvSpPr>
        <p:spPr>
          <a:xfrm>
            <a:off x="2711450" y="195486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شبه کد </a:t>
            </a:r>
            <a:r>
              <a:rPr lang="en-US" sz="2400" b="1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100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 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A9458514-97F4-C58A-DCBC-FB8244AF42EA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24880C-8803-6A21-D748-6D751D887875}"/>
              </a:ext>
            </a:extLst>
          </p:cNvPr>
          <p:cNvGrpSpPr/>
          <p:nvPr/>
        </p:nvGrpSpPr>
        <p:grpSpPr>
          <a:xfrm>
            <a:off x="5508104" y="1259482"/>
            <a:ext cx="2739033" cy="1956741"/>
            <a:chOff x="5420603" y="1263079"/>
            <a:chExt cx="2739033" cy="1702735"/>
          </a:xfrm>
        </p:grpSpPr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2384548D-C477-C5DB-13F8-BB2C11666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603" y="2586448"/>
              <a:ext cx="547807" cy="379366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/>
                  <a:cs typeface="Calibri"/>
                </a:rPr>
                <a:t>5</a:t>
              </a: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1D0577D6-1859-67E3-2A04-DFB39962C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216" y="2586448"/>
              <a:ext cx="547807" cy="379366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Calibri"/>
                  <a:cs typeface="Calibri"/>
                </a:rPr>
                <a:t>7</a:t>
              </a:r>
            </a:p>
          </p:txBody>
        </p:sp>
        <p:cxnSp>
          <p:nvCxnSpPr>
            <p:cNvPr id="11" name="AutoShape 13">
              <a:extLst>
                <a:ext uri="{FF2B5EF4-FFF2-40B4-BE49-F238E27FC236}">
                  <a16:creationId xmlns:a16="http://schemas.microsoft.com/office/drawing/2014/main" id="{3A5E1B25-1511-7F72-DE27-E0B53AA7E790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94506" y="1737286"/>
              <a:ext cx="1095613" cy="8491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" name="AutoShape 14">
              <a:extLst>
                <a:ext uri="{FF2B5EF4-FFF2-40B4-BE49-F238E27FC236}">
                  <a16:creationId xmlns:a16="http://schemas.microsoft.com/office/drawing/2014/main" id="{6C9641E1-4E4E-6188-7E99-4EBAE5B805B7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6790120" y="1737286"/>
              <a:ext cx="0" cy="8491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79BB5773-E396-379B-506E-9E207ED66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216" y="1263079"/>
              <a:ext cx="547807" cy="474207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BDF7C7-4FBB-D11B-2EFD-30873B92F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603" y="2586448"/>
              <a:ext cx="547807" cy="379366"/>
            </a:xfrm>
            <a:prstGeom prst="rect">
              <a:avLst/>
            </a:prstGeom>
            <a:solidFill>
              <a:srgbClr val="E8D1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E023AD-ACFB-C930-BB3C-1440EC0E2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216" y="2586448"/>
              <a:ext cx="547807" cy="379366"/>
            </a:xfrm>
            <a:prstGeom prst="rect">
              <a:avLst/>
            </a:prstGeom>
            <a:solidFill>
              <a:srgbClr val="E8D1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24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3F0A8A-F0A7-EDC6-9F96-57605DBEB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1829" y="2586448"/>
              <a:ext cx="547807" cy="379366"/>
            </a:xfrm>
            <a:prstGeom prst="rect">
              <a:avLst/>
            </a:prstGeom>
            <a:solidFill>
              <a:srgbClr val="E8D1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-12</a:t>
              </a:r>
            </a:p>
          </p:txBody>
        </p:sp>
        <p:cxnSp>
          <p:nvCxnSpPr>
            <p:cNvPr id="17" name="AutoShape 14">
              <a:extLst>
                <a:ext uri="{FF2B5EF4-FFF2-40B4-BE49-F238E27FC236}">
                  <a16:creationId xmlns:a16="http://schemas.microsoft.com/office/drawing/2014/main" id="{5D0FE2F9-65A8-80E7-839E-72326269F2B7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6790120" y="1737286"/>
              <a:ext cx="1095613" cy="8491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3ED68-4C08-9EB0-A5FE-A88F773A1EB6}"/>
                </a:ext>
              </a:extLst>
            </p:cNvPr>
            <p:cNvSpPr txBox="1"/>
            <p:nvPr/>
          </p:nvSpPr>
          <p:spPr>
            <a:xfrm>
              <a:off x="5739095" y="1835969"/>
              <a:ext cx="70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1/2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ECC409-AC19-AD6B-C520-FC9314576944}"/>
                </a:ext>
              </a:extLst>
            </p:cNvPr>
            <p:cNvSpPr txBox="1"/>
            <p:nvPr/>
          </p:nvSpPr>
          <p:spPr>
            <a:xfrm>
              <a:off x="6312381" y="2090184"/>
              <a:ext cx="70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1/3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04BB9A-A709-53C0-5485-E559E5F82F63}"/>
                </a:ext>
              </a:extLst>
            </p:cNvPr>
            <p:cNvSpPr txBox="1"/>
            <p:nvPr/>
          </p:nvSpPr>
          <p:spPr>
            <a:xfrm>
              <a:off x="7261487" y="1840110"/>
              <a:ext cx="700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1/6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DC5C89-9EFB-287D-634A-5920BC7FD6BA}"/>
              </a:ext>
            </a:extLst>
          </p:cNvPr>
          <p:cNvSpPr txBox="1"/>
          <p:nvPr/>
        </p:nvSpPr>
        <p:spPr>
          <a:xfrm>
            <a:off x="1318376" y="3722336"/>
            <a:ext cx="649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v = (1/2) (8) + (1/3) (24) + (1/6) (-12) = 10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0FC786-00F7-3082-09F1-86D3FC1BD7A7}"/>
              </a:ext>
            </a:extLst>
          </p:cNvPr>
          <p:cNvGrpSpPr/>
          <p:nvPr/>
        </p:nvGrpSpPr>
        <p:grpSpPr>
          <a:xfrm>
            <a:off x="623131" y="1229747"/>
            <a:ext cx="3996807" cy="2016210"/>
            <a:chOff x="551123" y="1301220"/>
            <a:chExt cx="3600167" cy="1721292"/>
          </a:xfrm>
        </p:grpSpPr>
        <p:sp>
          <p:nvSpPr>
            <p:cNvPr id="23" name="Rounded Rectangle 11">
              <a:extLst>
                <a:ext uri="{FF2B5EF4-FFF2-40B4-BE49-F238E27FC236}">
                  <a16:creationId xmlns:a16="http://schemas.microsoft.com/office/drawing/2014/main" id="{E0AC62F5-6D54-4F15-48A7-F825D7E79095}"/>
                </a:ext>
              </a:extLst>
            </p:cNvPr>
            <p:cNvSpPr/>
            <p:nvPr/>
          </p:nvSpPr>
          <p:spPr>
            <a:xfrm>
              <a:off x="551123" y="1301220"/>
              <a:ext cx="3492823" cy="1721292"/>
            </a:xfrm>
            <a:prstGeom prst="roundRect">
              <a:avLst/>
            </a:prstGeom>
            <a:solidFill>
              <a:srgbClr val="00B050">
                <a:alpha val="16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BCECCB15-ED85-8D70-ED7F-7C5A9F94AB0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2131" y="1394562"/>
              <a:ext cx="3549159" cy="1564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marR="0" lvl="0" indent="-342882" algn="l" defTabSz="914400" rtl="0" eaLnBrk="1" fontAlgn="base" latinLnBrk="0" hangingPunct="1">
                <a:lnSpc>
                  <a:spcPct val="80000"/>
                </a:lnSpc>
                <a:spcBef>
                  <a:spcPts val="12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itchFamily="34" charset="0"/>
                </a:rPr>
                <a:t>def exp-value(state):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000" kern="0" dirty="0">
                  <a:latin typeface="Calibri" pitchFamily="34" charset="0"/>
                </a:rPr>
                <a:t>initialize v = </a:t>
              </a:r>
              <a:r>
                <a:rPr lang="en-US" sz="2000" kern="0" dirty="0">
                  <a:latin typeface="Calibri" pitchFamily="34" charset="0"/>
                  <a:cs typeface="Times New Roman" pitchFamily="18" charset="0"/>
                </a:rPr>
                <a:t>0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000" kern="0" dirty="0">
                  <a:latin typeface="Calibri" pitchFamily="34" charset="0"/>
                </a:rPr>
                <a:t>for each successor of state: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000" kern="0" dirty="0">
                  <a:latin typeface="Calibri" pitchFamily="34" charset="0"/>
                </a:rPr>
                <a:t>		p = probability(successor)</a:t>
              </a:r>
            </a:p>
            <a:p>
              <a:pPr marL="1142942" lvl="2" indent="-228589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sz="2000" kern="0" dirty="0">
                  <a:latin typeface="Calibri" pitchFamily="34" charset="0"/>
                </a:rPr>
                <a:t>v += p * </a:t>
              </a:r>
              <a:r>
                <a:rPr lang="en-US" sz="2000" kern="0" dirty="0">
                  <a:solidFill>
                    <a:srgbClr val="7030A0"/>
                  </a:solidFill>
                  <a:latin typeface="Calibri" pitchFamily="34" charset="0"/>
                </a:rPr>
                <a:t>value(successor)</a:t>
              </a:r>
              <a:endParaRPr lang="en-US" sz="2000" kern="0" dirty="0">
                <a:latin typeface="Calibri" pitchFamily="34" charset="0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000" kern="0" dirty="0">
                  <a:latin typeface="Calibri" pitchFamily="34" charset="0"/>
                </a:rPr>
                <a:t>return v</a:t>
              </a:r>
            </a:p>
            <a:p>
              <a:pPr marL="742913" marR="0" lvl="1" indent="-285737" algn="l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sp>
        <p:nvSpPr>
          <p:cNvPr id="27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8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fficeArt object" descr="کتاب مرجع"/>
          <p:cNvSpPr txBox="1"/>
          <p:nvPr/>
        </p:nvSpPr>
        <p:spPr>
          <a:xfrm>
            <a:off x="2711450" y="195486"/>
            <a:ext cx="3721100" cy="81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t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fa-IR" sz="2400" b="1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Arial Unicode MS"/>
                <a:cs typeface="Vazir" panose="020B0603030804020204" pitchFamily="34" charset="-78"/>
              </a:rPr>
              <a:t>مثال </a:t>
            </a:r>
            <a:r>
              <a:rPr lang="en-US" sz="2400" b="1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ea typeface="Arial Unicode MS"/>
                <a:cs typeface="Vazir" panose="020B0603030804020204" pitchFamily="34" charset="-78"/>
              </a:rPr>
              <a:t>Expectimax</a:t>
            </a:r>
            <a:endParaRPr lang="en-US" sz="1100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Arial Unicode MS"/>
              <a:cs typeface="Arial Unicode MS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65" y="1131590"/>
            <a:ext cx="6402070" cy="2964180"/>
          </a:xfrm>
          <a:prstGeom prst="rect">
            <a:avLst/>
          </a:prstGeom>
        </p:spPr>
      </p:pic>
      <p:cxnSp>
        <p:nvCxnSpPr>
          <p:cNvPr id="3" name="officeArt object" descr="Line">
            <a:extLst>
              <a:ext uri="{FF2B5EF4-FFF2-40B4-BE49-F238E27FC236}">
                <a16:creationId xmlns:a16="http://schemas.microsoft.com/office/drawing/2014/main" id="{A9AFD962-316D-9A9C-7DAC-E92DA61607B4}"/>
              </a:ext>
            </a:extLst>
          </p:cNvPr>
          <p:cNvCxnSpPr/>
          <p:nvPr/>
        </p:nvCxnSpPr>
        <p:spPr>
          <a:xfrm>
            <a:off x="0" y="842963"/>
            <a:ext cx="9144000" cy="0"/>
          </a:xfrm>
          <a:prstGeom prst="line">
            <a:avLst/>
          </a:prstGeom>
          <a:noFill/>
          <a:ln w="38100">
            <a:solidFill>
              <a:srgbClr val="808080"/>
            </a:solidFill>
            <a:miter lim="400000"/>
          </a:ln>
        </p:spPr>
      </p:cxnSp>
      <p:sp>
        <p:nvSpPr>
          <p:cNvPr id="8" name="object 5"/>
          <p:cNvSpPr txBox="1"/>
          <p:nvPr/>
        </p:nvSpPr>
        <p:spPr>
          <a:xfrm>
            <a:off x="8604448" y="4652441"/>
            <a:ext cx="209550" cy="134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000" dirty="0">
                <a:solidFill>
                  <a:srgbClr val="000000"/>
                </a:solidFill>
                <a:latin typeface="Vazir" panose="020B0604020202020204" charset="-78"/>
                <a:cs typeface="Vazir" panose="020B0604020202020204" charset="-78"/>
              </a:rPr>
              <a:t>9</a:t>
            </a:r>
            <a:endParaRPr sz="1000" dirty="0">
              <a:solidFill>
                <a:srgbClr val="000000"/>
              </a:solidFill>
              <a:latin typeface="Vazir" panose="020B0604020202020204" charset="-78"/>
              <a:cs typeface="Vazir" panose="020B0604020202020204" charset="-78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3075</TotalTime>
  <Words>2365</Words>
  <Application>Microsoft Office PowerPoint</Application>
  <PresentationFormat>On-screen Show (16:9)</PresentationFormat>
  <Paragraphs>382</Paragraphs>
  <Slides>44</Slides>
  <Notes>8</Notes>
  <HiddenSlides>16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Times New Roman</vt:lpstr>
      <vt:lpstr>Cambria Math</vt:lpstr>
      <vt:lpstr>Arial Unicode MS</vt:lpstr>
      <vt:lpstr>Arial</vt:lpstr>
      <vt:lpstr>Calibri</vt:lpstr>
      <vt:lpstr>Roboto</vt:lpstr>
      <vt:lpstr>Symbol</vt:lpstr>
      <vt:lpstr>Helvetica Neue</vt:lpstr>
      <vt:lpstr>Arial</vt:lpstr>
      <vt:lpstr>Wingdings</vt:lpstr>
      <vt:lpstr>Vazir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ContainerAdministrator</dc:creator>
  <cp:lastModifiedBy>Mahdi Javanmardi</cp:lastModifiedBy>
  <cp:revision>206</cp:revision>
  <dcterms:modified xsi:type="dcterms:W3CDTF">2024-10-13T08:06:41Z</dcterms:modified>
</cp:coreProperties>
</file>